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296" r:id="rId3"/>
    <p:sldId id="294" r:id="rId4"/>
    <p:sldId id="297" r:id="rId5"/>
    <p:sldId id="261" r:id="rId6"/>
    <p:sldId id="298" r:id="rId7"/>
    <p:sldId id="320" r:id="rId8"/>
    <p:sldId id="257" r:id="rId9"/>
    <p:sldId id="258" r:id="rId10"/>
    <p:sldId id="299" r:id="rId11"/>
    <p:sldId id="260" r:id="rId12"/>
    <p:sldId id="303" r:id="rId13"/>
    <p:sldId id="266" r:id="rId14"/>
    <p:sldId id="268" r:id="rId15"/>
    <p:sldId id="274" r:id="rId16"/>
    <p:sldId id="275" r:id="rId17"/>
    <p:sldId id="276" r:id="rId18"/>
    <p:sldId id="302" r:id="rId19"/>
    <p:sldId id="304" r:id="rId20"/>
    <p:sldId id="307" r:id="rId21"/>
    <p:sldId id="273" r:id="rId22"/>
    <p:sldId id="277" r:id="rId23"/>
    <p:sldId id="308" r:id="rId24"/>
    <p:sldId id="314" r:id="rId25"/>
    <p:sldId id="315" r:id="rId26"/>
    <p:sldId id="313" r:id="rId27"/>
    <p:sldId id="284" r:id="rId28"/>
    <p:sldId id="318" r:id="rId29"/>
    <p:sldId id="316" r:id="rId30"/>
    <p:sldId id="288" r:id="rId31"/>
    <p:sldId id="289" r:id="rId32"/>
    <p:sldId id="290" r:id="rId33"/>
  </p:sldIdLst>
  <p:sldSz cx="9144000" cy="6858000" type="screen4x3"/>
  <p:notesSz cx="6735763" cy="9869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10" autoAdjust="0"/>
  </p:normalViewPr>
  <p:slideViewPr>
    <p:cSldViewPr>
      <p:cViewPr varScale="1">
        <p:scale>
          <a:sx n="86" d="100"/>
          <a:sy n="86" d="100"/>
        </p:scale>
        <p:origin x="-12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view3D>
      <c:rotX val="30"/>
      <c:perspective val="30"/>
    </c:view3D>
    <c:plotArea>
      <c:layout>
        <c:manualLayout>
          <c:layoutTarget val="inner"/>
          <c:xMode val="edge"/>
          <c:yMode val="edge"/>
          <c:x val="3.2444991251093624E-2"/>
          <c:y val="0.13666083406240898"/>
          <c:w val="0.57923151793525807"/>
          <c:h val="0.77714129483814554"/>
        </c:manualLayout>
      </c:layout>
      <c:pie3DChart>
        <c:varyColors val="1"/>
        <c:ser>
          <c:idx val="0"/>
          <c:order val="0"/>
          <c:tx>
            <c:strRef>
              <c:f>Sheet1!$B$1</c:f>
              <c:strCache>
                <c:ptCount val="1"/>
                <c:pt idx="0">
                  <c:v>Factors causing failure</c:v>
                </c:pt>
              </c:strCache>
            </c:strRef>
          </c:tx>
          <c:explosion val="25"/>
          <c:dLbls>
            <c:showVal val="1"/>
            <c:showLeaderLines val="1"/>
          </c:dLbls>
          <c:cat>
            <c:strRef>
              <c:f>Sheet1!$A$2:$A$8</c:f>
              <c:strCache>
                <c:ptCount val="7"/>
                <c:pt idx="0">
                  <c:v>1. IT Mythology -- 30%</c:v>
                </c:pt>
                <c:pt idx="1">
                  <c:v>2. Lack of executive custody -- 25%</c:v>
                </c:pt>
                <c:pt idx="2">
                  <c:v>3. Poor strategic alignment -- 15%</c:v>
                </c:pt>
                <c:pt idx="3">
                  <c:v>4. Lack of an engineering approach -- 12%</c:v>
                </c:pt>
                <c:pt idx="4">
                  <c:v>5. Poor data engineering -- 10%</c:v>
                </c:pt>
                <c:pt idx="5">
                  <c:v>6. People issues -- 8%</c:v>
                </c:pt>
                <c:pt idx="6">
                  <c:v>7. Technology issues -- 5%</c:v>
                </c:pt>
              </c:strCache>
            </c:strRef>
          </c:cat>
          <c:val>
            <c:numRef>
              <c:f>Sheet1!$B$2:$B$8</c:f>
              <c:numCache>
                <c:formatCode>0%</c:formatCode>
                <c:ptCount val="7"/>
                <c:pt idx="0">
                  <c:v>0.3</c:v>
                </c:pt>
                <c:pt idx="1">
                  <c:v>0.25</c:v>
                </c:pt>
                <c:pt idx="2">
                  <c:v>0.15</c:v>
                </c:pt>
                <c:pt idx="3">
                  <c:v>0.12</c:v>
                </c:pt>
                <c:pt idx="4">
                  <c:v>0.1</c:v>
                </c:pt>
                <c:pt idx="5">
                  <c:v>0.08</c:v>
                </c:pt>
                <c:pt idx="6">
                  <c:v>0.05</c:v>
                </c:pt>
              </c:numCache>
            </c:numRef>
          </c:val>
        </c:ser>
      </c:pie3DChart>
    </c:plotArea>
    <c:legend>
      <c:legendPos val="r"/>
      <c:layout>
        <c:manualLayout>
          <c:xMode val="edge"/>
          <c:yMode val="edge"/>
          <c:x val="0.5937688448017121"/>
          <c:y val="6.1910412849237866E-2"/>
          <c:w val="0.39789778112944602"/>
          <c:h val="0.93701224983447118"/>
        </c:manualLayout>
      </c:layout>
    </c:legend>
    <c:plotVisOnly val="1"/>
  </c:chart>
  <c:txPr>
    <a:bodyPr/>
    <a:lstStyle/>
    <a:p>
      <a:pPr>
        <a:defRPr sz="1800">
          <a:solidFill>
            <a:srgbClr val="002060"/>
          </a:solidFill>
        </a:defRPr>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cdr:x>
      <cdr:y>0</cdr:y>
    </cdr:from>
    <cdr:to>
      <cdr:x>0</cdr:x>
      <cdr:y>0</cdr:y>
    </cdr:to>
    <cdr:grpSp>
      <cdr:nvGrpSpPr>
        <cdr:cNvPr id="2" name="Group 1"/>
        <cdr:cNvGrpSpPr/>
      </cdr:nvGrpSpPr>
      <cdr:grpSpPr>
        <a:xfrm xmlns:a="http://schemas.openxmlformats.org/drawingml/2006/main">
          <a:off x="0" y="0"/>
          <a:ext cx="0" cy="0"/>
          <a:chOff x="0" y="0"/>
          <a:chExt cx="0" cy="0"/>
        </a:xfrm>
      </cdr:grpSpPr>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4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474"/>
          </a:xfrm>
          <a:prstGeom prst="rect">
            <a:avLst/>
          </a:prstGeom>
        </p:spPr>
        <p:txBody>
          <a:bodyPr vert="horz" lIns="91440" tIns="45720" rIns="91440" bIns="45720" rtlCol="0"/>
          <a:lstStyle>
            <a:lvl1pPr algn="r">
              <a:defRPr sz="1200"/>
            </a:lvl1pPr>
          </a:lstStyle>
          <a:p>
            <a:fld id="{17A77CA4-5A26-418C-928D-DC38DD8AD0BF}" type="datetimeFigureOut">
              <a:rPr lang="en-US" smtClean="0"/>
              <a:pPr/>
              <a:t>5/19/2009</a:t>
            </a:fld>
            <a:endParaRPr lang="en-US"/>
          </a:p>
        </p:txBody>
      </p:sp>
      <p:sp>
        <p:nvSpPr>
          <p:cNvPr id="4" name="Footer Placeholder 3"/>
          <p:cNvSpPr>
            <a:spLocks noGrp="1"/>
          </p:cNvSpPr>
          <p:nvPr>
            <p:ph type="ftr" sz="quarter" idx="2"/>
          </p:nvPr>
        </p:nvSpPr>
        <p:spPr>
          <a:xfrm>
            <a:off x="0" y="9374301"/>
            <a:ext cx="2918831" cy="49347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4301"/>
            <a:ext cx="2918831" cy="493474"/>
          </a:xfrm>
          <a:prstGeom prst="rect">
            <a:avLst/>
          </a:prstGeom>
        </p:spPr>
        <p:txBody>
          <a:bodyPr vert="horz" lIns="91440" tIns="45720" rIns="91440" bIns="45720" rtlCol="0" anchor="b"/>
          <a:lstStyle>
            <a:lvl1pPr algn="r">
              <a:defRPr sz="1200"/>
            </a:lvl1pPr>
          </a:lstStyle>
          <a:p>
            <a:fld id="{391D1E21-31E1-4DE2-91BA-D7F45986AAD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47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474"/>
          </a:xfrm>
          <a:prstGeom prst="rect">
            <a:avLst/>
          </a:prstGeom>
        </p:spPr>
        <p:txBody>
          <a:bodyPr vert="horz" lIns="91440" tIns="45720" rIns="91440" bIns="45720" rtlCol="0"/>
          <a:lstStyle>
            <a:lvl1pPr algn="r">
              <a:defRPr sz="1200"/>
            </a:lvl1pPr>
          </a:lstStyle>
          <a:p>
            <a:fld id="{E59CE0CE-7E16-4FE7-AE57-724E757EAEF9}" type="datetimeFigureOut">
              <a:rPr lang="en-US" smtClean="0"/>
              <a:pPr/>
              <a:t>5/19/2009</a:t>
            </a:fld>
            <a:endParaRPr lang="en-US"/>
          </a:p>
        </p:txBody>
      </p:sp>
      <p:sp>
        <p:nvSpPr>
          <p:cNvPr id="4" name="Slide Image Placeholder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8007"/>
            <a:ext cx="5388610" cy="444127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4301"/>
            <a:ext cx="2918831" cy="49347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4301"/>
            <a:ext cx="2918831" cy="493474"/>
          </a:xfrm>
          <a:prstGeom prst="rect">
            <a:avLst/>
          </a:prstGeom>
        </p:spPr>
        <p:txBody>
          <a:bodyPr vert="horz" lIns="91440" tIns="45720" rIns="91440" bIns="45720" rtlCol="0" anchor="b"/>
          <a:lstStyle>
            <a:lvl1pPr algn="r">
              <a:defRPr sz="1200"/>
            </a:lvl1pPr>
          </a:lstStyle>
          <a:p>
            <a:fld id="{75C5ED17-03FB-4DB8-A22A-17A7A5E85B9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NB remember to have a chair to stand on</a:t>
            </a:r>
          </a:p>
          <a:p>
            <a:endParaRPr lang="en-ZA" dirty="0" smtClean="0"/>
          </a:p>
          <a:p>
            <a:r>
              <a:rPr lang="en-ZA" dirty="0" smtClean="0"/>
              <a:t>Make sure to take the CRITICAL FACTORS BOOK with you </a:t>
            </a:r>
            <a:endParaRPr lang="en-ZA" dirty="0" smtClean="0"/>
          </a:p>
          <a:p>
            <a:endParaRPr lang="en-ZA" dirty="0" smtClean="0"/>
          </a:p>
          <a:p>
            <a:r>
              <a:rPr lang="en-ZA" dirty="0" smtClean="0"/>
              <a:t>An engineer with a PhD in engineering</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Professor Richard Nolan states that "I.T. is the next corporate disaster waiting to happen”</a:t>
            </a:r>
          </a:p>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t>And</a:t>
            </a:r>
            <a:r>
              <a:rPr lang="en-ZA" baseline="0" dirty="0" smtClean="0"/>
              <a:t> postulates that soon there will be an Enron level corporate failure</a:t>
            </a:r>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smtClean="0"/>
              <a:t>Do you remember </a:t>
            </a:r>
            <a:r>
              <a:rPr lang="en-ZA" baseline="0" dirty="0" err="1" smtClean="0"/>
              <a:t>Fedsure</a:t>
            </a:r>
            <a:r>
              <a:rPr lang="en-ZA" baseline="0" dirty="0" smtClean="0"/>
              <a:t> Health – tell the story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Do you remember Y2K?</a:t>
            </a:r>
          </a:p>
          <a:p>
            <a:endParaRPr lang="en-ZA" dirty="0" smtClean="0"/>
          </a:p>
          <a:p>
            <a:r>
              <a:rPr lang="en-ZA" dirty="0" smtClean="0"/>
              <a:t>The stories of aircraft to drop out of the sky, cities to be gridlocked, etc?</a:t>
            </a:r>
          </a:p>
          <a:p>
            <a:endParaRPr lang="en-ZA" dirty="0" smtClean="0"/>
          </a:p>
          <a:p>
            <a:r>
              <a:rPr lang="en-ZA" dirty="0" smtClean="0"/>
              <a:t>Did any of it happen?</a:t>
            </a:r>
          </a:p>
          <a:p>
            <a:endParaRPr lang="en-ZA" dirty="0" smtClean="0"/>
          </a:p>
          <a:p>
            <a:r>
              <a:rPr lang="en-ZA" dirty="0" smtClean="0"/>
              <a:t>How long had we known about</a:t>
            </a:r>
            <a:r>
              <a:rPr lang="en-ZA" baseline="0" dirty="0" smtClean="0"/>
              <a:t> the year 2,000</a:t>
            </a:r>
            <a:r>
              <a:rPr lang="en-ZA" baseline="0" dirty="0" smtClean="0"/>
              <a:t>?</a:t>
            </a:r>
          </a:p>
          <a:p>
            <a:endParaRPr lang="en-Z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95000"/>
                  </a:schemeClr>
                </a:solidFill>
              </a:rPr>
              <a:t>The greatest act of collective incompetence in the history of human kind?</a:t>
            </a:r>
          </a:p>
          <a:p>
            <a:pPr marL="0" marR="0" indent="0" algn="l" defTabSz="914400" rtl="0" eaLnBrk="1" fontAlgn="auto" latinLnBrk="0" hangingPunct="1">
              <a:lnSpc>
                <a:spcPct val="100000"/>
              </a:lnSpc>
              <a:spcBef>
                <a:spcPts val="0"/>
              </a:spcBef>
              <a:spcAft>
                <a:spcPts val="0"/>
              </a:spcAft>
              <a:buClrTx/>
              <a:buSzTx/>
              <a:buFontTx/>
              <a:buNone/>
              <a:tabLst/>
              <a:defRPr/>
            </a:pPr>
            <a:endParaRPr lang="en-ZA" sz="1200" dirty="0" smtClean="0">
              <a:solidFill>
                <a:schemeClr val="bg1">
                  <a:lumMod val="9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The greatest act of hype and greed?</a:t>
            </a:r>
          </a:p>
          <a:p>
            <a:pPr marL="0" marR="0" indent="0" algn="l" defTabSz="914400" rtl="0" eaLnBrk="1" fontAlgn="auto" latinLnBrk="0" hangingPunct="1">
              <a:lnSpc>
                <a:spcPct val="100000"/>
              </a:lnSpc>
              <a:spcBef>
                <a:spcPts val="0"/>
              </a:spcBef>
              <a:spcAft>
                <a:spcPts val="0"/>
              </a:spcAft>
              <a:buClrTx/>
              <a:buSzTx/>
              <a:buFontTx/>
              <a:buNone/>
              <a:tabLst/>
              <a:defRPr/>
            </a:pPr>
            <a:endParaRPr lang="en-ZA" sz="1200" dirty="0" smtClean="0">
              <a:solidFill>
                <a:schemeClr val="bg1">
                  <a:lumMod val="9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Something else?</a:t>
            </a:r>
          </a:p>
          <a:p>
            <a:pPr marL="0" marR="0" indent="0" algn="l" defTabSz="914400" rtl="0" eaLnBrk="1" fontAlgn="auto" latinLnBrk="0" hangingPunct="1">
              <a:lnSpc>
                <a:spcPct val="100000"/>
              </a:lnSpc>
              <a:spcBef>
                <a:spcPts val="0"/>
              </a:spcBef>
              <a:spcAft>
                <a:spcPts val="0"/>
              </a:spcAft>
              <a:buClrTx/>
              <a:buSzTx/>
              <a:buFontTx/>
              <a:buNone/>
              <a:tabLst/>
              <a:defRPr/>
            </a:pPr>
            <a:endParaRPr lang="en-ZA" sz="1200" dirty="0" smtClean="0">
              <a:solidFill>
                <a:schemeClr val="bg1">
                  <a:lumMod val="9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lumMod val="95000"/>
                </a:schemeClr>
              </a:solidFill>
            </a:endParaRP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is not an engineering approach?</a:t>
            </a:r>
            <a:r>
              <a:rPr lang="en-ZA" baseline="0" dirty="0" smtClean="0"/>
              <a:t> – Dramatically w</a:t>
            </a:r>
            <a:r>
              <a:rPr lang="en-ZA" dirty="0" smtClean="0"/>
              <a:t>alk</a:t>
            </a:r>
            <a:r>
              <a:rPr lang="en-ZA" baseline="0" dirty="0" smtClean="0"/>
              <a:t> to chair – did this ever happen to you? </a:t>
            </a:r>
            <a:r>
              <a:rPr lang="en-ZA" baseline="0" dirty="0" smtClean="0"/>
              <a:t>–</a:t>
            </a:r>
          </a:p>
          <a:p>
            <a:endParaRPr lang="en-ZA" baseline="0" dirty="0" smtClean="0"/>
          </a:p>
          <a:p>
            <a:r>
              <a:rPr lang="en-ZA" baseline="0" dirty="0" smtClean="0"/>
              <a:t>WHEN SLEEPING</a:t>
            </a:r>
          </a:p>
          <a:p>
            <a:endParaRPr lang="en-ZA" baseline="0" dirty="0" smtClean="0"/>
          </a:p>
          <a:p>
            <a:r>
              <a:rPr lang="en-ZA" baseline="0" dirty="0" smtClean="0"/>
              <a:t> </a:t>
            </a:r>
            <a:r>
              <a:rPr lang="en-ZA" baseline="0" dirty="0" smtClean="0"/>
              <a:t>when </a:t>
            </a:r>
            <a:r>
              <a:rPr lang="en-ZA" baseline="0" dirty="0" err="1" smtClean="0"/>
              <a:t>i</a:t>
            </a:r>
            <a:r>
              <a:rPr lang="en-ZA" baseline="0" dirty="0" smtClean="0"/>
              <a:t> was a child </a:t>
            </a:r>
            <a:r>
              <a:rPr lang="en-ZA" baseline="0" dirty="0" err="1" smtClean="0"/>
              <a:t>i</a:t>
            </a:r>
            <a:r>
              <a:rPr lang="en-ZA" baseline="0" dirty="0" smtClean="0"/>
              <a:t> used to dream that </a:t>
            </a:r>
            <a:r>
              <a:rPr lang="en-ZA" baseline="0" dirty="0" err="1" smtClean="0"/>
              <a:t>i</a:t>
            </a:r>
            <a:r>
              <a:rPr lang="en-ZA" baseline="0" dirty="0" smtClean="0"/>
              <a:t> would stand on a chair and flap my arms and fly around the room --</a:t>
            </a:r>
            <a:r>
              <a:rPr lang="en-ZA" baseline="0" dirty="0" err="1" smtClean="0"/>
              <a:t>i</a:t>
            </a:r>
            <a:r>
              <a:rPr lang="en-ZA" baseline="0" dirty="0" smtClean="0"/>
              <a:t> have to say that that is NOT an engineering approach – as much as </a:t>
            </a:r>
            <a:r>
              <a:rPr lang="en-ZA" baseline="0" dirty="0" err="1" smtClean="0"/>
              <a:t>i</a:t>
            </a:r>
            <a:r>
              <a:rPr lang="en-ZA" baseline="0" dirty="0" smtClean="0"/>
              <a:t> may be convinced </a:t>
            </a:r>
            <a:r>
              <a:rPr lang="en-ZA" baseline="0" dirty="0" err="1" smtClean="0"/>
              <a:t>i</a:t>
            </a:r>
            <a:r>
              <a:rPr lang="en-ZA" baseline="0" dirty="0" smtClean="0"/>
              <a:t> can fly </a:t>
            </a:r>
            <a:r>
              <a:rPr lang="en-ZA" baseline="0" dirty="0" err="1" smtClean="0"/>
              <a:t>i</a:t>
            </a:r>
            <a:r>
              <a:rPr lang="en-ZA" baseline="0" dirty="0" smtClean="0"/>
              <a:t> have to say to you that were </a:t>
            </a:r>
            <a:r>
              <a:rPr lang="en-ZA" baseline="0" dirty="0" err="1" smtClean="0"/>
              <a:t>i</a:t>
            </a:r>
            <a:r>
              <a:rPr lang="en-ZA" baseline="0" dirty="0" smtClean="0"/>
              <a:t> to stand on top of a skyscraper and flap my arms and jump </a:t>
            </a:r>
            <a:r>
              <a:rPr lang="en-ZA" baseline="0" dirty="0" err="1" smtClean="0"/>
              <a:t>i</a:t>
            </a:r>
            <a:r>
              <a:rPr lang="en-ZA" baseline="0" dirty="0" smtClean="0"/>
              <a:t> would hit the ground at great speed and almost certainly die – that is NOT an engineering approach and yet many seem to think they can use software to do things magically – many are hypnotized and mesmerized by IT – are you? </a:t>
            </a:r>
            <a:r>
              <a:rPr lang="en-ZA" b="1" baseline="0" dirty="0" smtClean="0">
                <a:solidFill>
                  <a:srgbClr val="FF0000"/>
                </a:solidFill>
              </a:rPr>
              <a:t>CLICK for rabbit out of the hat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ZA" b="1" dirty="0" smtClean="0">
                <a:solidFill>
                  <a:srgbClr val="00B0F0"/>
                </a:solidFill>
              </a:rPr>
              <a:t>Over the years my research led</a:t>
            </a:r>
            <a:r>
              <a:rPr lang="en-ZA" b="1" baseline="0" dirty="0" smtClean="0">
                <a:solidFill>
                  <a:srgbClr val="00B0F0"/>
                </a:solidFill>
              </a:rPr>
              <a:t> to some useful insights</a:t>
            </a:r>
          </a:p>
          <a:p>
            <a:pPr algn="l"/>
            <a:r>
              <a:rPr lang="en-ZA" b="1" dirty="0" smtClean="0">
                <a:solidFill>
                  <a:srgbClr val="00B0F0"/>
                </a:solidFill>
              </a:rPr>
              <a:t>Do not be mesmerized by technology or hype</a:t>
            </a:r>
          </a:p>
          <a:p>
            <a:pPr algn="l"/>
            <a:r>
              <a:rPr lang="en-ZA" b="1" dirty="0" smtClean="0">
                <a:solidFill>
                  <a:srgbClr val="00B0F0"/>
                </a:solidFill>
              </a:rPr>
              <a:t>Do NOT abdicate your intellect!</a:t>
            </a:r>
          </a:p>
          <a:p>
            <a:pPr algn="l"/>
            <a:endParaRPr lang="en-ZA" b="1" dirty="0" smtClean="0">
              <a:solidFill>
                <a:srgbClr val="00B0F0"/>
              </a:solidFill>
            </a:endParaRPr>
          </a:p>
          <a:p>
            <a:pPr algn="l"/>
            <a:r>
              <a:rPr lang="en-ZA" b="1" dirty="0" smtClean="0">
                <a:solidFill>
                  <a:srgbClr val="00B0F0"/>
                </a:solidFill>
              </a:rPr>
              <a:t>PUNCHY</a:t>
            </a:r>
            <a:endParaRPr lang="en-US" b="1" dirty="0" smtClean="0">
              <a:solidFill>
                <a:srgbClr val="00B0F0"/>
              </a:solidFill>
            </a:endParaRP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CAUSES IT FAILURE?</a:t>
            </a:r>
          </a:p>
          <a:p>
            <a:endParaRPr lang="en-ZA" dirty="0" smtClean="0"/>
          </a:p>
          <a:p>
            <a:r>
              <a:rPr lang="en-ZA" dirty="0" smtClean="0"/>
              <a:t>Since 1993, analysed in 2003, course,</a:t>
            </a:r>
            <a:r>
              <a:rPr lang="en-ZA" baseline="0" dirty="0" smtClean="0"/>
              <a:t> book</a:t>
            </a:r>
            <a:endParaRPr lang="en-ZA" dirty="0" smtClean="0"/>
          </a:p>
          <a:p>
            <a:endParaRPr lang="en-ZA" dirty="0" smtClean="0"/>
          </a:p>
          <a:p>
            <a:r>
              <a:rPr lang="en-ZA" dirty="0" smtClean="0"/>
              <a:t>Sustainable versus</a:t>
            </a:r>
            <a:r>
              <a:rPr lang="en-ZA" baseline="0" dirty="0" smtClean="0"/>
              <a:t> experimentation</a:t>
            </a:r>
          </a:p>
          <a:p>
            <a:endParaRPr lang="en-ZA" baseline="0" dirty="0" smtClean="0"/>
          </a:p>
          <a:p>
            <a:r>
              <a:rPr lang="en-ZA" baseline="0" dirty="0" smtClean="0"/>
              <a:t>People</a:t>
            </a:r>
            <a:endParaRPr lang="en-ZA" dirty="0" smtClean="0"/>
          </a:p>
          <a:p>
            <a:endParaRPr lang="en-ZA" dirty="0" smtClean="0"/>
          </a:p>
          <a:p>
            <a:r>
              <a:rPr lang="en-ZA" dirty="0" smtClean="0"/>
              <a:t>The </a:t>
            </a:r>
            <a:r>
              <a:rPr lang="en-ZA" dirty="0" smtClean="0"/>
              <a:t>factors causing IT failure – in 1993 I</a:t>
            </a:r>
            <a:r>
              <a:rPr lang="en-ZA" baseline="0" dirty="0" smtClean="0"/>
              <a:t> became aware of the high failure rate of IT projects and started to talk about it – as a consequence </a:t>
            </a:r>
            <a:r>
              <a:rPr lang="en-ZA" baseline="0" dirty="0" err="1" smtClean="0"/>
              <a:t>i</a:t>
            </a:r>
            <a:r>
              <a:rPr lang="en-ZA" baseline="0" dirty="0" smtClean="0"/>
              <a:t> was asked to investigate many failed or failing projects and to help to turn them around – over the years </a:t>
            </a:r>
            <a:r>
              <a:rPr lang="en-ZA" baseline="0" dirty="0" err="1" smtClean="0"/>
              <a:t>i</a:t>
            </a:r>
            <a:r>
              <a:rPr lang="en-ZA" baseline="0" dirty="0" smtClean="0"/>
              <a:t> built up a large catalogue of the factors causing failure – in 2003 </a:t>
            </a:r>
            <a:r>
              <a:rPr lang="en-ZA" baseline="0" dirty="0" err="1" smtClean="0"/>
              <a:t>i</a:t>
            </a:r>
            <a:r>
              <a:rPr lang="en-ZA" baseline="0" dirty="0" smtClean="0"/>
              <a:t> undertook a critical issues analysis of the factors causing failure and arrived at a list of seven critical factors causing failure together with the critical factors for success which then became the subject of a course and subsequently a book – HOLD UP THE BOOK – since then </a:t>
            </a:r>
            <a:r>
              <a:rPr lang="en-ZA" baseline="0" dirty="0" err="1" smtClean="0"/>
              <a:t>i</a:t>
            </a:r>
            <a:r>
              <a:rPr lang="en-ZA" baseline="0" dirty="0" smtClean="0"/>
              <a:t> have advised many clients and led a number of significant projects and consistently validated the basic analysis</a:t>
            </a:r>
          </a:p>
          <a:p>
            <a:r>
              <a:rPr lang="en-ZA" baseline="0" dirty="0" smtClean="0"/>
              <a:t>The biggest single factor causing failure is Mythology at 30% followed by lack of executive custody and inappropriate governance at 25%</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r>
              <a:rPr lang="en-ZA" dirty="0" smtClean="0"/>
              <a:t>NB People</a:t>
            </a:r>
          </a:p>
          <a:p>
            <a:endParaRPr lang="en-ZA" dirty="0" smtClean="0"/>
          </a:p>
          <a:p>
            <a:r>
              <a:rPr lang="en-ZA" dirty="0" smtClean="0"/>
              <a:t>KEEP IT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 gun is neither</a:t>
            </a:r>
            <a:r>
              <a:rPr lang="en-ZA" baseline="0" dirty="0" smtClean="0"/>
              <a:t> good nor bad</a:t>
            </a:r>
          </a:p>
          <a:p>
            <a:r>
              <a:rPr lang="en-ZA" baseline="0" dirty="0" smtClean="0"/>
              <a:t>If it is held by a person you regard as good and pointed at a person you regard as bad the gun is good</a:t>
            </a:r>
          </a:p>
          <a:p>
            <a:r>
              <a:rPr lang="en-ZA" baseline="0" dirty="0" smtClean="0"/>
              <a:t>BUT if it is pointed at YOU it is always BAD!</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 gun is neither</a:t>
            </a:r>
            <a:r>
              <a:rPr lang="en-ZA" baseline="0" dirty="0" smtClean="0"/>
              <a:t> good nor bad</a:t>
            </a:r>
          </a:p>
          <a:p>
            <a:r>
              <a:rPr lang="en-ZA" baseline="0" dirty="0" smtClean="0"/>
              <a:t>If it is held by a person you regard as good and pointed at a person you regard as bad the gun is good</a:t>
            </a:r>
          </a:p>
          <a:p>
            <a:r>
              <a:rPr lang="en-ZA" baseline="0" dirty="0" smtClean="0"/>
              <a:t>BUT if it is pointed at YOU it is always BAD!</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ZA" b="1" dirty="0" smtClean="0">
                <a:solidFill>
                  <a:srgbClr val="00B0F0"/>
                </a:solidFill>
              </a:rPr>
              <a:t>You CAN keep up with technology</a:t>
            </a:r>
          </a:p>
          <a:p>
            <a:pPr algn="l"/>
            <a:r>
              <a:rPr lang="en-ZA" b="1" dirty="0" smtClean="0">
                <a:solidFill>
                  <a:srgbClr val="00B0F0"/>
                </a:solidFill>
              </a:rPr>
              <a:t>Make technology slow down to the pace that suits your business</a:t>
            </a:r>
          </a:p>
          <a:p>
            <a:pPr algn="l"/>
            <a:endParaRPr lang="en-ZA" b="1" dirty="0" smtClean="0">
              <a:solidFill>
                <a:srgbClr val="00B0F0"/>
              </a:solidFill>
            </a:endParaRPr>
          </a:p>
          <a:p>
            <a:pPr algn="l"/>
            <a:r>
              <a:rPr lang="en-ZA" b="1" dirty="0" smtClean="0">
                <a:solidFill>
                  <a:srgbClr val="00B0F0"/>
                </a:solidFill>
              </a:rPr>
              <a:t>Relevan</a:t>
            </a:r>
            <a:r>
              <a:rPr lang="en-ZA" b="1" baseline="0" dirty="0" smtClean="0">
                <a:solidFill>
                  <a:srgbClr val="00B0F0"/>
                </a:solidFill>
              </a:rPr>
              <a:t>t technology that works</a:t>
            </a:r>
          </a:p>
          <a:p>
            <a:pPr algn="l"/>
            <a:endParaRPr lang="en-ZA" b="1" baseline="0" dirty="0" smtClean="0">
              <a:solidFill>
                <a:srgbClr val="00B0F0"/>
              </a:solidFill>
            </a:endParaRPr>
          </a:p>
          <a:p>
            <a:pPr algn="l"/>
            <a:r>
              <a:rPr lang="en-ZA" b="1" baseline="0" dirty="0" smtClean="0">
                <a:solidFill>
                  <a:srgbClr val="00B0F0"/>
                </a:solidFill>
              </a:rPr>
              <a:t>GESTURES</a:t>
            </a:r>
            <a:endParaRPr lang="en-US" b="1" dirty="0" smtClean="0">
              <a:solidFill>
                <a:srgbClr val="00B0F0"/>
              </a:solidFill>
            </a:endParaRPr>
          </a:p>
          <a:p>
            <a:endParaRPr lang="en-ZA" dirty="0" smtClean="0"/>
          </a:p>
          <a:p>
            <a:endParaRPr lang="en-ZA" dirty="0" smtClean="0"/>
          </a:p>
          <a:p>
            <a:r>
              <a:rPr lang="en-ZA" dirty="0" smtClean="0"/>
              <a:t>Do </a:t>
            </a:r>
            <a:r>
              <a:rPr lang="en-ZA" dirty="0" smtClean="0"/>
              <a:t>you remember the Concorde? – Johannesburg to London in three hours? – BUT the people</a:t>
            </a:r>
            <a:r>
              <a:rPr lang="en-ZA" baseline="0" dirty="0" smtClean="0"/>
              <a:t> on the ground were not prepared to tolerate the BOOMMMMMMMMMMM as the plane travelled at supersonic speed so it never took off commercially, only 20 were built and one crashed owing to a design flaw and the last planes today are sitting in museums</a:t>
            </a:r>
          </a:p>
          <a:p>
            <a:r>
              <a:rPr lang="en-ZA" baseline="0" dirty="0" smtClean="0"/>
              <a:t>Then there was the Boeing 747 – designed almost by accident – tell the story</a:t>
            </a:r>
          </a:p>
          <a:p>
            <a:r>
              <a:rPr lang="en-ZA" baseline="0" dirty="0" smtClean="0"/>
              <a:t>So, is IT moving so fast – not really – the big question is whether Windows Vista is the Concorde of IT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In considering what </a:t>
            </a:r>
            <a:r>
              <a:rPr lang="en-ZA" dirty="0" err="1" smtClean="0"/>
              <a:t>i</a:t>
            </a:r>
            <a:r>
              <a:rPr lang="en-ZA" dirty="0" smtClean="0"/>
              <a:t> have learned as an engineer with considerable</a:t>
            </a:r>
            <a:r>
              <a:rPr lang="en-ZA" baseline="0" dirty="0" smtClean="0"/>
              <a:t> experience of the practical application of information technology </a:t>
            </a:r>
            <a:r>
              <a:rPr lang="en-ZA" baseline="0" dirty="0" err="1" smtClean="0"/>
              <a:t>i</a:t>
            </a:r>
            <a:r>
              <a:rPr lang="en-ZA" baseline="0" dirty="0" smtClean="0"/>
              <a:t> eventually realized about ten years ago that </a:t>
            </a:r>
          </a:p>
          <a:p>
            <a:r>
              <a:rPr lang="en-ZA" baseline="0" dirty="0" smtClean="0"/>
              <a:t>ENGINEERS DO NOT DESIGN BRIDGES TO STAND UP – click</a:t>
            </a: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1" dirty="0" smtClean="0">
                <a:solidFill>
                  <a:srgbClr val="00B0F0"/>
                </a:solidFill>
              </a:rPr>
              <a:t> You understand the technology well enough to manage it</a:t>
            </a:r>
          </a:p>
          <a:p>
            <a:endParaRPr lang="en-ZA" b="1" dirty="0" smtClean="0">
              <a:solidFill>
                <a:srgbClr val="00B0F0"/>
              </a:solidFill>
            </a:endParaRPr>
          </a:p>
          <a:p>
            <a:r>
              <a:rPr lang="en-ZA" b="1" dirty="0" smtClean="0">
                <a:solidFill>
                  <a:srgbClr val="00B0F0"/>
                </a:solidFill>
              </a:rPr>
              <a:t>VERSUS ABDICATION / DISEMPOWERMENT</a:t>
            </a:r>
          </a:p>
          <a:p>
            <a:endParaRPr lang="en-ZA" b="1" dirty="0" smtClean="0">
              <a:solidFill>
                <a:srgbClr val="00B0F0"/>
              </a:solidFill>
            </a:endParaRPr>
          </a:p>
          <a:p>
            <a:r>
              <a:rPr lang="en-ZA" b="1" dirty="0" smtClean="0">
                <a:solidFill>
                  <a:srgbClr val="00B0F0"/>
                </a:solidFill>
              </a:rPr>
              <a:t>FAST</a:t>
            </a:r>
            <a:endParaRPr lang="en-ZA" dirty="0" smtClean="0"/>
          </a:p>
          <a:p>
            <a:endParaRPr lang="en-ZA" dirty="0" smtClean="0"/>
          </a:p>
          <a:p>
            <a:r>
              <a:rPr lang="en-ZA" dirty="0" smtClean="0"/>
              <a:t>Computers </a:t>
            </a:r>
            <a:r>
              <a:rPr lang="en-ZA" dirty="0" smtClean="0"/>
              <a:t>are simply</a:t>
            </a:r>
            <a:r>
              <a:rPr lang="en-ZA" baseline="0" dirty="0" smtClean="0"/>
              <a:t> adding machines or switches that switch left or right – 0 or 1 – on or off – called binary – they just do things very quickly, everything you see is a pattern of 0’s and 1’s – a very fast Abacus – the content is always the same – binary code -- source code is simply instructions for the bricklayer</a:t>
            </a:r>
          </a:p>
          <a:p>
            <a:r>
              <a:rPr lang="en-ZA" baseline="0" dirty="0" err="1" smtClean="0"/>
              <a:t>Wordprocessors</a:t>
            </a:r>
            <a:r>
              <a:rPr lang="en-ZA" baseline="0" dirty="0" smtClean="0"/>
              <a:t> are typewriters -- The typing story – so why do you want to spend thousands of </a:t>
            </a:r>
            <a:r>
              <a:rPr lang="en-ZA" baseline="0" dirty="0" err="1" smtClean="0"/>
              <a:t>Rands</a:t>
            </a:r>
            <a:r>
              <a:rPr lang="en-ZA" baseline="0" dirty="0" smtClean="0"/>
              <a:t> upgrading your typewriter every few years? -- Databases are filing cabinets or warehouses -- General ledgers are large books that book keepers write in – networks are postal systems – large frame pictures cost a lot and take up lots of space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ZA" dirty="0" smtClean="0"/>
              <a:t> </a:t>
            </a:r>
            <a:r>
              <a:rPr lang="en-ZA" b="1" dirty="0" smtClean="0">
                <a:solidFill>
                  <a:srgbClr val="00B0F0"/>
                </a:solidFill>
              </a:rPr>
              <a:t>People using technology effectively create value</a:t>
            </a:r>
          </a:p>
          <a:p>
            <a:pPr algn="l"/>
            <a:r>
              <a:rPr lang="en-ZA" b="1" dirty="0" smtClean="0">
                <a:solidFill>
                  <a:srgbClr val="00B0F0"/>
                </a:solidFill>
              </a:rPr>
              <a:t>To do this they MUST be properly trained and informed</a:t>
            </a:r>
            <a:endParaRPr lang="en-US" b="1" dirty="0" smtClean="0">
              <a:solidFill>
                <a:srgbClr val="00B0F0"/>
              </a:solidFill>
            </a:endParaRP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Make it work</a:t>
            </a:r>
          </a:p>
          <a:p>
            <a:endParaRPr lang="en-ZA" dirty="0" smtClean="0"/>
          </a:p>
          <a:p>
            <a:r>
              <a:rPr lang="en-ZA" dirty="0" smtClean="0"/>
              <a:t> It is all in a name</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Does your data</a:t>
            </a:r>
            <a:r>
              <a:rPr lang="en-ZA" baseline="0" dirty="0" smtClean="0"/>
              <a:t> look like this ... </a:t>
            </a:r>
          </a:p>
          <a:p>
            <a:endParaRPr lang="en-ZA" baseline="0" dirty="0" smtClean="0"/>
          </a:p>
          <a:p>
            <a:r>
              <a:rPr lang="en-ZA" baseline="0" dirty="0" smtClean="0"/>
              <a:t>or like this?</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Does your data</a:t>
            </a:r>
            <a:r>
              <a:rPr lang="en-ZA" baseline="0" dirty="0" smtClean="0"/>
              <a:t> look like this ... </a:t>
            </a:r>
          </a:p>
          <a:p>
            <a:endParaRPr lang="en-ZA" baseline="0" dirty="0" smtClean="0"/>
          </a:p>
          <a:p>
            <a:r>
              <a:rPr lang="en-ZA" baseline="0" dirty="0" smtClean="0"/>
              <a:t>or like this?</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aseline="0" dirty="0" smtClean="0"/>
              <a:t>Who </a:t>
            </a:r>
            <a:r>
              <a:rPr lang="en-ZA" baseline="0" dirty="0" smtClean="0"/>
              <a:t>remembers this bridge collapse in Minneapolis in the middle of 2007?  Within minutes it was front page news around the world – we do NOT expect bridges to fall down – if we did there would not have been anyone on that bridge that day!</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a:t>
            </a:r>
            <a:r>
              <a:rPr lang="en-ZA" dirty="0" smtClean="0"/>
              <a:t>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a:t>
            </a:r>
            <a:r>
              <a:rPr lang="en-ZA" dirty="0" smtClean="0"/>
              <a:t>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a:t>
            </a:r>
            <a:r>
              <a:rPr lang="en-US" baseline="0" dirty="0" smtClean="0">
                <a:sym typeface="Wingdings" pitchFamily="2" charset="2"/>
              </a:rPr>
              <a:t>father’s investment consulting </a:t>
            </a:r>
            <a:r>
              <a:rPr lang="en-US" baseline="0" dirty="0" smtClean="0">
                <a:sym typeface="Wingdings" pitchFamily="2" charset="2"/>
              </a:rPr>
              <a:t>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a:t>
            </a:r>
            <a:r>
              <a:rPr lang="en-ZA" dirty="0" smtClean="0"/>
              <a:t>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a:t>
            </a:r>
            <a:r>
              <a:rPr lang="en-US" baseline="0" dirty="0" smtClean="0">
                <a:sym typeface="Wingdings" pitchFamily="2" charset="2"/>
              </a:rPr>
              <a:t>father’s investment consulting </a:t>
            </a:r>
            <a:r>
              <a:rPr lang="en-US" baseline="0" dirty="0" smtClean="0">
                <a:sym typeface="Wingdings" pitchFamily="2" charset="2"/>
              </a:rPr>
              <a:t>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An industry in Crisis -- Quote from Duncan McLeod, Financial Mail, 28 March 2008 -- </a:t>
            </a:r>
            <a:r>
              <a:rPr lang="en-US" dirty="0" smtClean="0"/>
              <a:t>Seven years and half a billion dollars  -- Dow Chemicals Company -- $400 million – Nike -- Disney -- $878 million </a:t>
            </a:r>
          </a:p>
          <a:p>
            <a:r>
              <a:rPr lang="en-US" dirty="0" smtClean="0"/>
              <a:t>-- </a:t>
            </a:r>
            <a:r>
              <a:rPr lang="en-ZA" dirty="0" smtClean="0"/>
              <a:t>70% of business IT projects fail</a:t>
            </a:r>
            <a:r>
              <a:rPr lang="en-ZA" baseline="0" dirty="0" smtClean="0"/>
              <a:t> outright – another 20% materially fail to meet the business expectation – 70% of BPR projects fail and 90% of strategic plans fail to deliver</a:t>
            </a:r>
            <a:endParaRPr lang="en-ZA" dirty="0" smtClean="0"/>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5/19/2009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5/19/2009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5/19/2009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5/19/2009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2E1FD-0495-4CEC-9417-0AF5BB47E6DA}" type="datetimeFigureOut">
              <a:rPr lang="en-US" smtClean="0"/>
              <a:pPr/>
              <a:t>5/19/2009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22E1FD-0495-4CEC-9417-0AF5BB47E6DA}" type="datetimeFigureOut">
              <a:rPr lang="en-US" smtClean="0"/>
              <a:pPr/>
              <a:t>5/19/2009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22E1FD-0495-4CEC-9417-0AF5BB47E6DA}" type="datetimeFigureOut">
              <a:rPr lang="en-US" smtClean="0"/>
              <a:pPr/>
              <a:t>5/19/2009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22E1FD-0495-4CEC-9417-0AF5BB47E6DA}" type="datetimeFigureOut">
              <a:rPr lang="en-US" smtClean="0"/>
              <a:pPr/>
              <a:t>5/19/2009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2E1FD-0495-4CEC-9417-0AF5BB47E6DA}" type="datetimeFigureOut">
              <a:rPr lang="en-US" smtClean="0"/>
              <a:pPr/>
              <a:t>5/19/2009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5/19/2009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5/19/2009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2E1FD-0495-4CEC-9417-0AF5BB47E6DA}" type="datetimeFigureOut">
              <a:rPr lang="en-US" smtClean="0"/>
              <a:pPr/>
              <a:t>5/19/2009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2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mailto:James@JamesARobertson.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mailto:James@JamesARobertson.com" TargetMode="Externa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6429420" cy="785817"/>
          </a:xfrm>
        </p:spPr>
        <p:txBody>
          <a:bodyPr>
            <a:noAutofit/>
          </a:bodyPr>
          <a:lstStyle/>
          <a:p>
            <a:pPr algn="l"/>
            <a:r>
              <a:rPr lang="en-ZA" sz="3200" b="1" dirty="0" smtClean="0">
                <a:solidFill>
                  <a:srgbClr val="002060"/>
                </a:solidFill>
              </a:rPr>
              <a:t>Maximizing Information Technology Value</a:t>
            </a:r>
            <a:endParaRPr lang="en-US" sz="3200" b="1" dirty="0">
              <a:solidFill>
                <a:srgbClr val="002060"/>
              </a:solidFill>
            </a:endParaRPr>
          </a:p>
        </p:txBody>
      </p:sp>
      <p:sp>
        <p:nvSpPr>
          <p:cNvPr id="3" name="Subtitle 2"/>
          <p:cNvSpPr>
            <a:spLocks noGrp="1"/>
          </p:cNvSpPr>
          <p:nvPr>
            <p:ph type="subTitle" idx="1"/>
          </p:nvPr>
        </p:nvSpPr>
        <p:spPr/>
        <p:txBody>
          <a:bodyPr/>
          <a:lstStyle/>
          <a:p>
            <a:endParaRPr lang="en-US"/>
          </a:p>
        </p:txBody>
      </p:sp>
      <p:pic>
        <p:nvPicPr>
          <p:cNvPr id="7" name="Picture 6" descr="iStock_000004319108Medium.jpg"/>
          <p:cNvPicPr>
            <a:picLocks noChangeAspect="1"/>
          </p:cNvPicPr>
          <p:nvPr/>
        </p:nvPicPr>
        <p:blipFill>
          <a:blip r:embed="rId3"/>
          <a:stretch>
            <a:fillRect/>
          </a:stretch>
        </p:blipFill>
        <p:spPr>
          <a:xfrm>
            <a:off x="0" y="1428736"/>
            <a:ext cx="9144000" cy="5445476"/>
          </a:xfrm>
          <a:prstGeom prst="rect">
            <a:avLst/>
          </a:prstGeom>
        </p:spPr>
      </p:pic>
      <p:pic>
        <p:nvPicPr>
          <p:cNvPr id="8" name="Picture 7" descr="Diamond Large -- iStock_000004520944XSmall.jpg"/>
          <p:cNvPicPr>
            <a:picLocks noChangeAspect="1"/>
          </p:cNvPicPr>
          <p:nvPr/>
        </p:nvPicPr>
        <p:blipFill>
          <a:blip r:embed="rId4" cstate="print"/>
          <a:stretch>
            <a:fillRect/>
          </a:stretch>
        </p:blipFill>
        <p:spPr>
          <a:xfrm>
            <a:off x="428596" y="1428736"/>
            <a:ext cx="1007787" cy="1004883"/>
          </a:xfrm>
          <a:prstGeom prst="rect">
            <a:avLst/>
          </a:prstGeom>
        </p:spPr>
      </p:pic>
      <p:sp>
        <p:nvSpPr>
          <p:cNvPr id="9" name="TextBox 8"/>
          <p:cNvSpPr txBox="1"/>
          <p:nvPr/>
        </p:nvSpPr>
        <p:spPr>
          <a:xfrm>
            <a:off x="2143108" y="1500174"/>
            <a:ext cx="4929222" cy="861774"/>
          </a:xfrm>
          <a:prstGeom prst="rect">
            <a:avLst/>
          </a:prstGeom>
          <a:noFill/>
        </p:spPr>
        <p:txBody>
          <a:bodyPr wrap="square" rtlCol="0">
            <a:spAutoFit/>
          </a:bodyPr>
          <a:lstStyle/>
          <a:p>
            <a:pPr algn="ctr"/>
            <a:r>
              <a:rPr lang="en-ZA" b="1" dirty="0" smtClean="0">
                <a:solidFill>
                  <a:srgbClr val="002060"/>
                </a:solidFill>
                <a:latin typeface="Verdana" pitchFamily="34" charset="0"/>
              </a:rPr>
              <a:t>Diamonds in the dust</a:t>
            </a:r>
          </a:p>
          <a:p>
            <a:pPr algn="ctr"/>
            <a:r>
              <a:rPr lang="en-ZA" b="1" dirty="0" smtClean="0">
                <a:solidFill>
                  <a:srgbClr val="002060"/>
                </a:solidFill>
                <a:latin typeface="Verdana" pitchFamily="34" charset="0"/>
              </a:rPr>
              <a:t>Crafting your future landscape</a:t>
            </a:r>
          </a:p>
          <a:p>
            <a:pPr algn="ctr"/>
            <a:r>
              <a:rPr lang="en-ZA" sz="1400" b="1" dirty="0" smtClean="0">
                <a:solidFill>
                  <a:srgbClr val="002060"/>
                </a:solidFill>
                <a:latin typeface="Verdana" pitchFamily="34" charset="0"/>
              </a:rPr>
              <a:t>20 May 2009</a:t>
            </a:r>
            <a:endParaRPr lang="en-US" sz="1400" b="1" dirty="0">
              <a:solidFill>
                <a:srgbClr val="002060"/>
              </a:solidFill>
              <a:latin typeface="Verdana" pitchFamily="34" charset="0"/>
            </a:endParaRPr>
          </a:p>
        </p:txBody>
      </p:sp>
      <p:sp>
        <p:nvSpPr>
          <p:cNvPr id="10" name="TextBox 9"/>
          <p:cNvSpPr txBox="1"/>
          <p:nvPr/>
        </p:nvSpPr>
        <p:spPr>
          <a:xfrm>
            <a:off x="5000628" y="5857892"/>
            <a:ext cx="4000528" cy="830997"/>
          </a:xfrm>
          <a:prstGeom prst="rect">
            <a:avLst/>
          </a:prstGeom>
          <a:noFill/>
        </p:spPr>
        <p:txBody>
          <a:bodyPr wrap="square" rtlCol="0">
            <a:spAutoFit/>
          </a:bodyPr>
          <a:lstStyle/>
          <a:p>
            <a:pPr algn="r"/>
            <a:r>
              <a:rPr lang="en-ZA" sz="1600" b="1" dirty="0" smtClean="0">
                <a:solidFill>
                  <a:srgbClr val="002060"/>
                </a:solidFill>
                <a:latin typeface="Verdana" pitchFamily="34" charset="0"/>
              </a:rPr>
              <a:t>Dr James A Robertson PrEng</a:t>
            </a:r>
          </a:p>
          <a:p>
            <a:pPr algn="r"/>
            <a:endParaRPr lang="en-ZA" sz="1600" b="1" dirty="0">
              <a:solidFill>
                <a:srgbClr val="002060"/>
              </a:solidFill>
              <a:latin typeface="Verdana" pitchFamily="34" charset="0"/>
            </a:endParaRPr>
          </a:p>
          <a:p>
            <a:pPr algn="r"/>
            <a:r>
              <a:rPr lang="en-ZA" sz="1600" b="1" dirty="0" smtClean="0">
                <a:solidFill>
                  <a:srgbClr val="002060"/>
                </a:solidFill>
                <a:latin typeface="Verdana" pitchFamily="34" charset="0"/>
              </a:rPr>
              <a:t>James@JamesARobertson.com</a:t>
            </a:r>
            <a:endParaRPr lang="en-US" sz="1600" b="1" dirty="0">
              <a:solidFill>
                <a:srgbClr val="002060"/>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spect="1"/>
          </p:cNvSpPr>
          <p:nvPr/>
        </p:nvSpPr>
        <p:spPr>
          <a:xfrm>
            <a:off x="214282" y="2357430"/>
            <a:ext cx="8643998" cy="461665"/>
          </a:xfrm>
          <a:prstGeom prst="rect">
            <a:avLst/>
          </a:prstGeom>
          <a:noFill/>
        </p:spPr>
        <p:txBody>
          <a:bodyPr wrap="square" rtlCol="0">
            <a:spAutoFit/>
          </a:bodyPr>
          <a:lstStyle/>
          <a:p>
            <a:r>
              <a:rPr lang="en-ZA" sz="2400" b="1" dirty="0" smtClean="0">
                <a:solidFill>
                  <a:schemeClr val="tx2"/>
                </a:solidFill>
              </a:rPr>
              <a:t>“</a:t>
            </a:r>
            <a:r>
              <a:rPr lang="en-ZA" sz="2400" b="1" i="1" dirty="0" smtClean="0">
                <a:solidFill>
                  <a:schemeClr val="tx2"/>
                </a:solidFill>
              </a:rPr>
              <a:t>The next corporate disaster waiting to happen</a:t>
            </a:r>
            <a:r>
              <a:rPr lang="en-ZA" sz="2400" b="1" dirty="0" smtClean="0">
                <a:solidFill>
                  <a:schemeClr val="tx2"/>
                </a:solidFill>
              </a:rPr>
              <a:t>”</a:t>
            </a:r>
            <a:endParaRPr lang="en-US" sz="2400" b="1" dirty="0">
              <a:solidFill>
                <a:schemeClr val="tx2"/>
              </a:solidFill>
            </a:endParaRPr>
          </a:p>
        </p:txBody>
      </p:sp>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Business system failure can trash your business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spect="1"/>
          </p:cNvSpPr>
          <p:nvPr/>
        </p:nvSpPr>
        <p:spPr>
          <a:xfrm>
            <a:off x="714348" y="1428736"/>
            <a:ext cx="7643866" cy="4708981"/>
          </a:xfrm>
          <a:prstGeom prst="rect">
            <a:avLst/>
          </a:prstGeom>
          <a:noFill/>
        </p:spPr>
        <p:txBody>
          <a:bodyPr wrap="square" rtlCol="0">
            <a:spAutoFit/>
          </a:bodyPr>
          <a:lstStyle/>
          <a:p>
            <a:r>
              <a:rPr lang="en-ZA" sz="30000" dirty="0" smtClean="0">
                <a:solidFill>
                  <a:schemeClr val="tx1">
                    <a:lumMod val="65000"/>
                    <a:lumOff val="35000"/>
                  </a:schemeClr>
                </a:solidFill>
              </a:rPr>
              <a:t>Y2K</a:t>
            </a:r>
            <a:endParaRPr lang="en-US" sz="30000" dirty="0">
              <a:solidFill>
                <a:schemeClr val="tx1">
                  <a:lumMod val="65000"/>
                  <a:lumOff val="35000"/>
                </a:schemeClr>
              </a:solidFill>
            </a:endParaRPr>
          </a:p>
        </p:txBody>
      </p:sp>
      <p:sp>
        <p:nvSpPr>
          <p:cNvPr id="11" name="TextBox 10"/>
          <p:cNvSpPr txBox="1"/>
          <p:nvPr/>
        </p:nvSpPr>
        <p:spPr>
          <a:xfrm>
            <a:off x="428596" y="3071810"/>
            <a:ext cx="6858048" cy="1200329"/>
          </a:xfrm>
          <a:prstGeom prst="rect">
            <a:avLst/>
          </a:prstGeom>
          <a:noFill/>
        </p:spPr>
        <p:txBody>
          <a:bodyPr wrap="square" rtlCol="0">
            <a:spAutoFit/>
          </a:bodyPr>
          <a:lstStyle/>
          <a:p>
            <a:endParaRPr lang="en-US" sz="3600" dirty="0" smtClean="0">
              <a:solidFill>
                <a:schemeClr val="tx2"/>
              </a:solidFill>
            </a:endParaRPr>
          </a:p>
          <a:p>
            <a:endParaRPr lang="en-US" sz="3600" dirty="0" smtClean="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a:stretch>
            <a:fillRect/>
          </a:stretch>
        </p:blipFill>
        <p:spPr>
          <a:xfrm>
            <a:off x="0" y="1428736"/>
            <a:ext cx="9144000" cy="5429264"/>
          </a:xfrm>
          <a:prstGeom prst="rect">
            <a:avLst/>
          </a:prstGeom>
        </p:spPr>
      </p:pic>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There is a need for a new approach</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 York Skyline iStock_000003300022Medium.jpg"/>
          <p:cNvPicPr>
            <a:picLocks noChangeAspect="1"/>
          </p:cNvPicPr>
          <p:nvPr/>
        </p:nvPicPr>
        <p:blipFill>
          <a:blip r:embed="rId3"/>
          <a:stretch>
            <a:fillRect/>
          </a:stretch>
        </p:blipFill>
        <p:spPr>
          <a:xfrm>
            <a:off x="0" y="1433508"/>
            <a:ext cx="9144000" cy="5424492"/>
          </a:xfrm>
          <a:prstGeom prst="rect">
            <a:avLst/>
          </a:prstGeom>
        </p:spPr>
      </p:pic>
      <p:pic>
        <p:nvPicPr>
          <p:cNvPr id="10" name="Picture 9" descr="Blood -- iStock_000001889851Medium.jpg"/>
          <p:cNvPicPr>
            <a:picLocks noChangeAspect="1"/>
          </p:cNvPicPr>
          <p:nvPr/>
        </p:nvPicPr>
        <p:blipFill>
          <a:blip r:embed="rId4"/>
          <a:stretch>
            <a:fillRect/>
          </a:stretch>
        </p:blipFill>
        <p:spPr>
          <a:xfrm>
            <a:off x="0" y="1428736"/>
            <a:ext cx="9144000" cy="5429264"/>
          </a:xfrm>
          <a:prstGeom prst="rect">
            <a:avLst/>
          </a:prstGeom>
        </p:spPr>
      </p:pic>
      <p:pic>
        <p:nvPicPr>
          <p:cNvPr id="4" name="Picture 3" descr="Magician -- Rabbit out of a hat iStock_000006578072Small.jpg"/>
          <p:cNvPicPr>
            <a:picLocks noChangeAspect="1"/>
          </p:cNvPicPr>
          <p:nvPr/>
        </p:nvPicPr>
        <p:blipFill>
          <a:blip r:embed="rId5" cstate="print"/>
          <a:stretch>
            <a:fillRect/>
          </a:stretch>
        </p:blipFill>
        <p:spPr>
          <a:xfrm>
            <a:off x="2786050" y="1428736"/>
            <a:ext cx="4035234" cy="5429264"/>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What is NOT an engineering approach?</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tx2"/>
                </a:solidFill>
                <a:effectLst/>
                <a:uLnTx/>
                <a:uFillTx/>
                <a:latin typeface="+mj-lt"/>
                <a:ea typeface="+mj-ea"/>
                <a:cs typeface="+mj-cs"/>
              </a:rPr>
              <a:t>The new Gauteng </a:t>
            </a:r>
            <a:r>
              <a:rPr kumimoji="0" lang="en-ZA" sz="2400" b="1" i="0" u="none" strike="noStrike" kern="1200" cap="none" spc="0" normalizeH="0" baseline="0" noProof="0" dirty="0" err="1" smtClean="0">
                <a:ln>
                  <a:noFill/>
                </a:ln>
                <a:solidFill>
                  <a:schemeClr val="tx2"/>
                </a:solidFill>
                <a:effectLst/>
                <a:uLnTx/>
                <a:uFillTx/>
                <a:latin typeface="+mj-lt"/>
                <a:ea typeface="+mj-ea"/>
                <a:cs typeface="+mj-cs"/>
              </a:rPr>
              <a:t>numberplate</a:t>
            </a:r>
            <a:r>
              <a:rPr kumimoji="0" lang="en-ZA" sz="2400" b="1" i="0" u="none" strike="noStrike" kern="1200" cap="none" spc="0" normalizeH="0" noProof="0" dirty="0" smtClean="0">
                <a:ln>
                  <a:noFill/>
                </a:ln>
                <a:solidFill>
                  <a:schemeClr val="tx2"/>
                </a:solidFill>
                <a:effectLst/>
                <a:uLnTx/>
                <a:uFillTx/>
                <a:latin typeface="+mj-lt"/>
                <a:ea typeface="+mj-ea"/>
                <a:cs typeface="+mj-cs"/>
              </a:rPr>
              <a:t> with microchip</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p:txBody>
      </p:sp>
      <p:pic>
        <p:nvPicPr>
          <p:cNvPr id="3076" name="Picture 4"/>
          <p:cNvPicPr>
            <a:picLocks noChangeAspect="1" noChangeArrowheads="1"/>
          </p:cNvPicPr>
          <p:nvPr/>
        </p:nvPicPr>
        <p:blipFill>
          <a:blip r:embed="rId3"/>
          <a:srcRect/>
          <a:stretch>
            <a:fillRect/>
          </a:stretch>
        </p:blipFill>
        <p:spPr bwMode="auto">
          <a:xfrm>
            <a:off x="0" y="3286125"/>
            <a:ext cx="9027580" cy="3571876"/>
          </a:xfrm>
          <a:prstGeom prst="rect">
            <a:avLst/>
          </a:prstGeom>
          <a:noFill/>
          <a:ln w="9525">
            <a:noFill/>
            <a:miter lim="800000"/>
            <a:headEnd/>
            <a:tailEnd/>
          </a:ln>
          <a:effectLst/>
        </p:spPr>
      </p:pic>
      <p:sp>
        <p:nvSpPr>
          <p:cNvPr id="6" name="TextBox 5"/>
          <p:cNvSpPr txBox="1"/>
          <p:nvPr/>
        </p:nvSpPr>
        <p:spPr>
          <a:xfrm>
            <a:off x="0" y="2714620"/>
            <a:ext cx="4071966" cy="1200329"/>
          </a:xfrm>
          <a:prstGeom prst="rect">
            <a:avLst/>
          </a:prstGeom>
          <a:solidFill>
            <a:srgbClr val="FF0000"/>
          </a:solidFill>
        </p:spPr>
        <p:txBody>
          <a:bodyPr wrap="square" rtlCol="0">
            <a:spAutoFit/>
          </a:bodyPr>
          <a:lstStyle/>
          <a:p>
            <a:r>
              <a:rPr lang="en-US" b="1" dirty="0" smtClean="0">
                <a:solidFill>
                  <a:srgbClr val="FFFF00"/>
                </a:solidFill>
                <a:latin typeface="Times New Roman" pitchFamily="18" charset="0"/>
                <a:cs typeface="Times New Roman" pitchFamily="18" charset="0"/>
              </a:rPr>
              <a:t>“Restore the integrity of the number plate to </a:t>
            </a:r>
            <a:r>
              <a:rPr lang="en-US" b="1" dirty="0" err="1" smtClean="0">
                <a:solidFill>
                  <a:srgbClr val="FFFF00"/>
                </a:solidFill>
                <a:latin typeface="Times New Roman" pitchFamily="18" charset="0"/>
                <a:cs typeface="Times New Roman" pitchFamily="18" charset="0"/>
              </a:rPr>
              <a:t>fulfil</a:t>
            </a:r>
            <a:r>
              <a:rPr lang="en-US" b="1" dirty="0" smtClean="0">
                <a:solidFill>
                  <a:srgbClr val="FFFF00"/>
                </a:solidFill>
                <a:latin typeface="Times New Roman" pitchFamily="18" charset="0"/>
                <a:cs typeface="Times New Roman" pitchFamily="18" charset="0"/>
              </a:rPr>
              <a:t> its true functions which are the vehicle’s ID book and a law enforcement tool.“</a:t>
            </a:r>
            <a:endParaRPr lang="en-US" b="1" dirty="0">
              <a:solidFill>
                <a:srgbClr val="FFFF00"/>
              </a:solidFill>
              <a:latin typeface="Times New Roman" pitchFamily="18" charset="0"/>
              <a:cs typeface="Times New Roman" pitchFamily="18" charset="0"/>
            </a:endParaRPr>
          </a:p>
        </p:txBody>
      </p:sp>
      <p:sp>
        <p:nvSpPr>
          <p:cNvPr id="7" name="Oval 6"/>
          <p:cNvSpPr/>
          <p:nvPr/>
        </p:nvSpPr>
        <p:spPr>
          <a:xfrm>
            <a:off x="2857488" y="5214950"/>
            <a:ext cx="2000264" cy="8572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endCxn id="7" idx="1"/>
          </p:cNvCxnSpPr>
          <p:nvPr/>
        </p:nvCxnSpPr>
        <p:spPr>
          <a:xfrm rot="16200000" flipH="1">
            <a:off x="1762456" y="3952528"/>
            <a:ext cx="1482864" cy="129306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Number Plate VRY.jpg"/>
          <p:cNvPicPr>
            <a:picLocks noChangeAspect="1"/>
          </p:cNvPicPr>
          <p:nvPr/>
        </p:nvPicPr>
        <p:blipFill>
          <a:blip r:embed="rId4"/>
          <a:stretch>
            <a:fillRect/>
          </a:stretch>
        </p:blipFill>
        <p:spPr>
          <a:xfrm>
            <a:off x="0" y="0"/>
            <a:ext cx="9144000" cy="2260694"/>
          </a:xfrm>
          <a:prstGeom prst="rect">
            <a:avLst/>
          </a:prstGeom>
        </p:spPr>
      </p:pic>
      <p:pic>
        <p:nvPicPr>
          <p:cNvPr id="11" name="Picture 10" descr="Micro Chip.jpg"/>
          <p:cNvPicPr>
            <a:picLocks noChangeAspect="1"/>
          </p:cNvPicPr>
          <p:nvPr/>
        </p:nvPicPr>
        <p:blipFill>
          <a:blip r:embed="rId5"/>
          <a:stretch>
            <a:fillRect/>
          </a:stretch>
        </p:blipFill>
        <p:spPr>
          <a:xfrm>
            <a:off x="6215074" y="1500174"/>
            <a:ext cx="474966" cy="428628"/>
          </a:xfrm>
          <a:prstGeom prst="rect">
            <a:avLst/>
          </a:prstGeom>
        </p:spPr>
      </p:pic>
      <p:pic>
        <p:nvPicPr>
          <p:cNvPr id="12" name="Picture 11" descr="Magician -- Rabbit out of a hat iStock_000006578072Small.jpg"/>
          <p:cNvPicPr>
            <a:picLocks noChangeAspect="1"/>
          </p:cNvPicPr>
          <p:nvPr/>
        </p:nvPicPr>
        <p:blipFill>
          <a:blip r:embed="rId6"/>
          <a:stretch>
            <a:fillRect/>
          </a:stretch>
        </p:blipFill>
        <p:spPr>
          <a:xfrm>
            <a:off x="6000760" y="2214553"/>
            <a:ext cx="3143240" cy="4709307"/>
          </a:xfrm>
          <a:prstGeom prst="rect">
            <a:avLst/>
          </a:prstGeom>
        </p:spPr>
      </p:pic>
      <p:sp>
        <p:nvSpPr>
          <p:cNvPr id="13" name="TextBox 12"/>
          <p:cNvSpPr txBox="1"/>
          <p:nvPr/>
        </p:nvSpPr>
        <p:spPr>
          <a:xfrm>
            <a:off x="4429124" y="1857364"/>
            <a:ext cx="1428760" cy="1569660"/>
          </a:xfrm>
          <a:prstGeom prst="rect">
            <a:avLst/>
          </a:prstGeom>
          <a:noFill/>
        </p:spPr>
        <p:txBody>
          <a:bodyPr wrap="square" rtlCol="0">
            <a:spAutoFit/>
          </a:bodyPr>
          <a:lstStyle/>
          <a:p>
            <a:r>
              <a:rPr lang="en-ZA" sz="9600" b="1" dirty="0" smtClean="0">
                <a:solidFill>
                  <a:srgbClr val="FF0000"/>
                </a:solidFill>
              </a:rPr>
              <a:t>=</a:t>
            </a:r>
            <a:endParaRPr lang="en-US" sz="9600" b="1" dirty="0">
              <a:solidFill>
                <a:srgbClr val="FF0000"/>
              </a:solidFill>
            </a:endParaRPr>
          </a:p>
        </p:txBody>
      </p:sp>
      <p:sp>
        <p:nvSpPr>
          <p:cNvPr id="14" name="TextBox 13"/>
          <p:cNvSpPr txBox="1"/>
          <p:nvPr/>
        </p:nvSpPr>
        <p:spPr>
          <a:xfrm>
            <a:off x="5572132" y="1214422"/>
            <a:ext cx="857256" cy="923330"/>
          </a:xfrm>
          <a:prstGeom prst="rect">
            <a:avLst/>
          </a:prstGeom>
          <a:noFill/>
        </p:spPr>
        <p:txBody>
          <a:bodyPr wrap="square" rtlCol="0">
            <a:spAutoFit/>
          </a:bodyPr>
          <a:lstStyle/>
          <a:p>
            <a:r>
              <a:rPr lang="en-ZA" sz="5400" b="1" dirty="0" smtClean="0">
                <a:solidFill>
                  <a:srgbClr val="FF0000"/>
                </a:solidFill>
              </a:rPr>
              <a:t>+</a:t>
            </a:r>
            <a:endParaRPr lang="en-US" sz="5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childTnLst>
                          </p:cTn>
                        </p:par>
                        <p:par>
                          <p:cTn id="33" fill="hold">
                            <p:stCondLst>
                              <p:cond delay="80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1142984"/>
          <a:ext cx="9001156" cy="5715016"/>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pPr>
              <a:defRPr sz="2160" b="1" i="0" u="none" strike="noStrike" kern="1200" baseline="0">
                <a:solidFill>
                  <a:srgbClr val="002060"/>
                </a:solidFill>
                <a:latin typeface="+mn-lt"/>
                <a:ea typeface="+mn-ea"/>
                <a:cs typeface="+mn-cs"/>
              </a:defRPr>
            </a:pPr>
            <a:r>
              <a:rPr lang="en-US" sz="2400" b="1" dirty="0" smtClean="0">
                <a:solidFill>
                  <a:srgbClr val="002060"/>
                </a:solidFill>
              </a:rPr>
              <a:t>Factors causing IT failure</a:t>
            </a:r>
            <a:endParaRPr lang="en-US" sz="2400" b="1" dirty="0">
              <a:solidFill>
                <a:srgbClr val="002060"/>
              </a:solidFill>
            </a:endParaRPr>
          </a:p>
        </p:txBody>
      </p:sp>
      <p:sp>
        <p:nvSpPr>
          <p:cNvPr id="8" name="Oval 7"/>
          <p:cNvSpPr/>
          <p:nvPr/>
        </p:nvSpPr>
        <p:spPr>
          <a:xfrm>
            <a:off x="5143504" y="1500174"/>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14942" y="2143116"/>
            <a:ext cx="3714776" cy="8572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86380" y="6072206"/>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680719Small.jpg"/>
          <p:cNvPicPr>
            <a:picLocks noChangeAspect="1"/>
          </p:cNvPicPr>
          <p:nvPr/>
        </p:nvPicPr>
        <p:blipFill>
          <a:blip r:embed="rId3"/>
          <a:stretch>
            <a:fillRect/>
          </a:stretch>
        </p:blipFill>
        <p:spPr>
          <a:xfrm>
            <a:off x="-16789" y="1428737"/>
            <a:ext cx="9160789" cy="5429264"/>
          </a:xfrm>
          <a:prstGeom prst="rect">
            <a:avLst/>
          </a:prstGeom>
        </p:spPr>
      </p:pic>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The value of technology is determined by the person using the technology</a:t>
            </a:r>
            <a:endParaRPr lang="en-US" sz="2400" b="1" dirty="0">
              <a:solidFill>
                <a:schemeClr val="tx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r>
              <a:rPr lang="en-ZA" sz="2400" b="1" dirty="0" smtClean="0">
                <a:solidFill>
                  <a:schemeClr val="tx2"/>
                </a:solidFill>
              </a:rPr>
              <a:t>Technology is only 5% of what causes failure</a:t>
            </a:r>
            <a:endParaRPr lang="en-US" sz="2400" b="1" dirty="0">
              <a:solidFill>
                <a:schemeClr val="tx2"/>
              </a:solidFill>
            </a:endParaRPr>
          </a:p>
        </p:txBody>
      </p:sp>
      <p:pic>
        <p:nvPicPr>
          <p:cNvPr id="4" name="Picture 3" descr="Application Error.jpg"/>
          <p:cNvPicPr>
            <a:picLocks noChangeAspect="1"/>
          </p:cNvPicPr>
          <p:nvPr/>
        </p:nvPicPr>
        <p:blipFill>
          <a:blip r:embed="rId3"/>
          <a:stretch>
            <a:fillRect/>
          </a:stretch>
        </p:blipFill>
        <p:spPr>
          <a:xfrm>
            <a:off x="1295400" y="2686050"/>
            <a:ext cx="6553200" cy="1485900"/>
          </a:xfrm>
          <a:prstGeom prst="rect">
            <a:avLst/>
          </a:prstGeom>
        </p:spPr>
      </p:pic>
      <p:pic>
        <p:nvPicPr>
          <p:cNvPr id="5" name="Picture 4" descr="End unresponsive program.jpg"/>
          <p:cNvPicPr>
            <a:picLocks noChangeAspect="1"/>
          </p:cNvPicPr>
          <p:nvPr/>
        </p:nvPicPr>
        <p:blipFill>
          <a:blip r:embed="rId4"/>
          <a:stretch>
            <a:fillRect/>
          </a:stretch>
        </p:blipFill>
        <p:spPr>
          <a:xfrm>
            <a:off x="2571750" y="2152650"/>
            <a:ext cx="4000500" cy="2552700"/>
          </a:xfrm>
          <a:prstGeom prst="rect">
            <a:avLst/>
          </a:prstGeom>
        </p:spPr>
      </p:pic>
      <p:pic>
        <p:nvPicPr>
          <p:cNvPr id="6" name="Picture 5" descr="Man Shouting at Computer iStock_000005307293Small.jpg"/>
          <p:cNvPicPr>
            <a:picLocks noChangeAspect="1"/>
          </p:cNvPicPr>
          <p:nvPr/>
        </p:nvPicPr>
        <p:blipFill>
          <a:blip r:embed="rId5"/>
          <a:stretch>
            <a:fillRect/>
          </a:stretch>
        </p:blipFill>
        <p:spPr>
          <a:xfrm>
            <a:off x="0" y="1428736"/>
            <a:ext cx="9144000" cy="5429264"/>
          </a:xfrm>
          <a:prstGeom prst="rect">
            <a:avLst/>
          </a:prstGeom>
        </p:spPr>
      </p:pic>
      <p:sp>
        <p:nvSpPr>
          <p:cNvPr id="8" name="TextBox 7"/>
          <p:cNvSpPr txBox="1"/>
          <p:nvPr/>
        </p:nvSpPr>
        <p:spPr>
          <a:xfrm>
            <a:off x="285720" y="1571612"/>
            <a:ext cx="5000660" cy="646331"/>
          </a:xfrm>
          <a:prstGeom prst="rect">
            <a:avLst/>
          </a:prstGeom>
          <a:noFill/>
        </p:spPr>
        <p:txBody>
          <a:bodyPr wrap="square" rtlCol="0">
            <a:spAutoFit/>
          </a:bodyPr>
          <a:lstStyle/>
          <a:p>
            <a:r>
              <a:rPr lang="en-ZA" b="1" dirty="0" smtClean="0">
                <a:solidFill>
                  <a:schemeClr val="tx2"/>
                </a:solidFill>
              </a:rPr>
              <a:t>Software </a:t>
            </a:r>
            <a:r>
              <a:rPr lang="en-ZA" b="1" dirty="0" smtClean="0">
                <a:solidFill>
                  <a:schemeClr val="tx2"/>
                </a:solidFill>
              </a:rPr>
              <a:t>defects CAN be </a:t>
            </a:r>
            <a:r>
              <a:rPr lang="en-ZA" b="1" dirty="0" smtClean="0">
                <a:solidFill>
                  <a:schemeClr val="tx2"/>
                </a:solidFill>
              </a:rPr>
              <a:t>prevented </a:t>
            </a:r>
            <a:endParaRPr lang="en-ZA" b="1" dirty="0" smtClean="0">
              <a:solidFill>
                <a:schemeClr val="tx2"/>
              </a:solidFill>
            </a:endParaRPr>
          </a:p>
          <a:p>
            <a:r>
              <a:rPr lang="en-ZA" b="1" dirty="0" smtClean="0">
                <a:solidFill>
                  <a:schemeClr val="tx2"/>
                </a:solidFill>
              </a:rPr>
              <a:t>Take a stand</a:t>
            </a:r>
            <a:endParaRPr lang="en-US"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0"/>
                                        <p:tgtEl>
                                          <p:spTgt spid="6"/>
                                        </p:tgtEl>
                                      </p:cBhvr>
                                    </p:animEffect>
                                  </p:childTnLst>
                                </p:cTn>
                              </p:par>
                            </p:childTnLst>
                          </p:cTn>
                        </p:par>
                        <p:par>
                          <p:cTn id="15" fill="hold">
                            <p:stCondLst>
                              <p:cond delay="5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cord iStock_000001873887Medium.jpg"/>
          <p:cNvPicPr>
            <a:picLocks noChangeAspect="1"/>
          </p:cNvPicPr>
          <p:nvPr/>
        </p:nvPicPr>
        <p:blipFill>
          <a:blip r:embed="rId3" cstate="print"/>
          <a:stretch>
            <a:fillRect/>
          </a:stretch>
        </p:blipFill>
        <p:spPr>
          <a:xfrm>
            <a:off x="1071538" y="1428736"/>
            <a:ext cx="2286016" cy="3076058"/>
          </a:xfrm>
          <a:prstGeom prst="rect">
            <a:avLst/>
          </a:prstGeom>
        </p:spPr>
      </p:pic>
      <p:pic>
        <p:nvPicPr>
          <p:cNvPr id="6" name="Picture 5" descr="Concorde in Flight Trimmed.jpg"/>
          <p:cNvPicPr>
            <a:picLocks noChangeAspect="1"/>
          </p:cNvPicPr>
          <p:nvPr/>
        </p:nvPicPr>
        <p:blipFill>
          <a:blip r:embed="rId4"/>
          <a:stretch>
            <a:fillRect/>
          </a:stretch>
        </p:blipFill>
        <p:spPr>
          <a:xfrm>
            <a:off x="3357554" y="1428736"/>
            <a:ext cx="4705350" cy="3076573"/>
          </a:xfrm>
          <a:prstGeom prst="rect">
            <a:avLst/>
          </a:prstGeom>
        </p:spPr>
      </p:pic>
      <p:pic>
        <p:nvPicPr>
          <p:cNvPr id="7" name="Picture 6" descr="Boeing 747 iStock_000002167694Medium Cropped.jpg"/>
          <p:cNvPicPr>
            <a:picLocks noChangeAspect="1"/>
          </p:cNvPicPr>
          <p:nvPr/>
        </p:nvPicPr>
        <p:blipFill>
          <a:blip r:embed="rId5"/>
          <a:stretch>
            <a:fillRect/>
          </a:stretch>
        </p:blipFill>
        <p:spPr>
          <a:xfrm>
            <a:off x="1071538" y="4500570"/>
            <a:ext cx="7000924" cy="2357430"/>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Is IT</a:t>
            </a:r>
            <a:r>
              <a:rPr kumimoji="0" lang="en-ZA" sz="2400" b="1" i="0" u="none" strike="noStrike" kern="1200" cap="none" spc="0" normalizeH="0" noProof="0" dirty="0" smtClean="0">
                <a:ln>
                  <a:noFill/>
                </a:ln>
                <a:solidFill>
                  <a:srgbClr val="002060"/>
                </a:solidFill>
                <a:effectLst/>
                <a:uLnTx/>
                <a:uFillTx/>
                <a:latin typeface="+mj-lt"/>
                <a:ea typeface="+mj-ea"/>
                <a:cs typeface="+mj-cs"/>
              </a:rPr>
              <a:t> </a:t>
            </a:r>
            <a:r>
              <a:rPr kumimoji="0" lang="en-ZA" sz="2400" b="1" i="0" u="none" strike="noStrike" kern="1200" cap="none" spc="0" normalizeH="0" baseline="0" noProof="0" dirty="0" smtClean="0">
                <a:ln>
                  <a:noFill/>
                </a:ln>
                <a:solidFill>
                  <a:srgbClr val="002060"/>
                </a:solidFill>
                <a:effectLst/>
                <a:uLnTx/>
                <a:uFillTx/>
                <a:latin typeface="+mj-lt"/>
                <a:ea typeface="+mj-ea"/>
                <a:cs typeface="+mj-cs"/>
              </a:rPr>
              <a:t>moving so fast you cannot keep up?</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a:stretch>
            <a:fillRect/>
          </a:stretch>
        </p:blipFill>
        <p:spPr>
          <a:xfrm>
            <a:off x="0" y="1428736"/>
            <a:ext cx="9144000" cy="5429264"/>
          </a:xfrm>
          <a:prstGeom prst="rect">
            <a:avLst/>
          </a:prstGeom>
        </p:spPr>
      </p:pic>
      <p:sp>
        <p:nvSpPr>
          <p:cNvPr id="10"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I.T. versus bridges</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What is</a:t>
            </a:r>
            <a:r>
              <a:rPr kumimoji="0" lang="en-ZA" sz="2400" b="1" i="0" u="none" strike="noStrike" kern="1200" cap="none" spc="0" normalizeH="0" noProof="0" dirty="0" smtClean="0">
                <a:ln>
                  <a:noFill/>
                </a:ln>
                <a:solidFill>
                  <a:srgbClr val="002060"/>
                </a:solidFill>
                <a:effectLst/>
                <a:uLnTx/>
                <a:uFillTx/>
                <a:latin typeface="+mj-lt"/>
                <a:ea typeface="+mj-ea"/>
                <a:cs typeface="+mj-cs"/>
              </a:rPr>
              <a:t> IT?</a:t>
            </a:r>
          </a:p>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baseline="0" dirty="0" smtClean="0">
                <a:solidFill>
                  <a:srgbClr val="002060"/>
                </a:solidFill>
                <a:latin typeface="+mj-lt"/>
                <a:ea typeface="+mj-ea"/>
                <a:cs typeface="+mj-cs"/>
              </a:rPr>
              <a:t>REALLY?</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pic>
        <p:nvPicPr>
          <p:cNvPr id="23" name="Picture 22" descr="iStock_000004319108Medium.jpg"/>
          <p:cNvPicPr>
            <a:picLocks noChangeAspect="1"/>
          </p:cNvPicPr>
          <p:nvPr/>
        </p:nvPicPr>
        <p:blipFill>
          <a:blip r:embed="rId3"/>
          <a:stretch>
            <a:fillRect/>
          </a:stretch>
        </p:blipFill>
        <p:spPr>
          <a:xfrm>
            <a:off x="-1" y="1428736"/>
            <a:ext cx="9144001" cy="5461664"/>
          </a:xfrm>
          <a:prstGeom prst="rect">
            <a:avLst/>
          </a:prstGeom>
        </p:spPr>
      </p:pic>
      <p:pic>
        <p:nvPicPr>
          <p:cNvPr id="24" name="Picture 23" descr="Notebook Computer iStock_000006031857Small.jpg"/>
          <p:cNvPicPr>
            <a:picLocks noChangeAspect="1"/>
          </p:cNvPicPr>
          <p:nvPr/>
        </p:nvPicPr>
        <p:blipFill>
          <a:blip r:embed="rId4" cstate="print"/>
          <a:stretch>
            <a:fillRect/>
          </a:stretch>
        </p:blipFill>
        <p:spPr>
          <a:xfrm>
            <a:off x="3214679" y="3143248"/>
            <a:ext cx="2714644" cy="1842325"/>
          </a:xfrm>
          <a:prstGeom prst="rect">
            <a:avLst/>
          </a:prstGeom>
        </p:spPr>
      </p:pic>
      <p:pic>
        <p:nvPicPr>
          <p:cNvPr id="25" name="Picture 24" descr="Abacus iStock_000006272016Small.jpg"/>
          <p:cNvPicPr>
            <a:picLocks noChangeAspect="1"/>
          </p:cNvPicPr>
          <p:nvPr/>
        </p:nvPicPr>
        <p:blipFill>
          <a:blip r:embed="rId5" cstate="print"/>
          <a:stretch>
            <a:fillRect/>
          </a:stretch>
        </p:blipFill>
        <p:spPr>
          <a:xfrm>
            <a:off x="1" y="1428736"/>
            <a:ext cx="2071670" cy="2959545"/>
          </a:xfrm>
          <a:prstGeom prst="rect">
            <a:avLst/>
          </a:prstGeom>
        </p:spPr>
      </p:pic>
      <p:pic>
        <p:nvPicPr>
          <p:cNvPr id="26" name="Picture 25" descr="Visual Basic Source Code -- iStock_000000122105Small.jpg"/>
          <p:cNvPicPr>
            <a:picLocks noChangeAspect="1"/>
          </p:cNvPicPr>
          <p:nvPr/>
        </p:nvPicPr>
        <p:blipFill>
          <a:blip r:embed="rId6"/>
          <a:stretch>
            <a:fillRect/>
          </a:stretch>
        </p:blipFill>
        <p:spPr>
          <a:xfrm>
            <a:off x="2143108" y="1428736"/>
            <a:ext cx="4000528" cy="1857388"/>
          </a:xfrm>
          <a:prstGeom prst="rect">
            <a:avLst/>
          </a:prstGeom>
        </p:spPr>
      </p:pic>
      <p:pic>
        <p:nvPicPr>
          <p:cNvPr id="27" name="Picture 26" descr="Typewriter iStock_000005521746Small Trimmed.jpg"/>
          <p:cNvPicPr>
            <a:picLocks noChangeAspect="1"/>
          </p:cNvPicPr>
          <p:nvPr/>
        </p:nvPicPr>
        <p:blipFill>
          <a:blip r:embed="rId7"/>
          <a:stretch>
            <a:fillRect/>
          </a:stretch>
        </p:blipFill>
        <p:spPr>
          <a:xfrm>
            <a:off x="6143636" y="1428737"/>
            <a:ext cx="3000364" cy="2286016"/>
          </a:xfrm>
          <a:prstGeom prst="rect">
            <a:avLst/>
          </a:prstGeom>
        </p:spPr>
      </p:pic>
      <p:grpSp>
        <p:nvGrpSpPr>
          <p:cNvPr id="2" name="Group 29"/>
          <p:cNvGrpSpPr/>
          <p:nvPr/>
        </p:nvGrpSpPr>
        <p:grpSpPr>
          <a:xfrm>
            <a:off x="2571736" y="4929198"/>
            <a:ext cx="3429024" cy="1928802"/>
            <a:chOff x="2643174" y="4929198"/>
            <a:chExt cx="3714776" cy="1928802"/>
          </a:xfrm>
        </p:grpSpPr>
        <p:pic>
          <p:nvPicPr>
            <p:cNvPr id="29" name="Picture 28" descr="General Ledger Book -- iStock_000007162654Small.jpg"/>
            <p:cNvPicPr>
              <a:picLocks noChangeAspect="1"/>
            </p:cNvPicPr>
            <p:nvPr/>
          </p:nvPicPr>
          <p:blipFill>
            <a:blip r:embed="rId8"/>
            <a:stretch>
              <a:fillRect/>
            </a:stretch>
          </p:blipFill>
          <p:spPr>
            <a:xfrm>
              <a:off x="2643174" y="4929198"/>
              <a:ext cx="3714776" cy="1928802"/>
            </a:xfrm>
            <a:prstGeom prst="rect">
              <a:avLst/>
            </a:prstGeom>
          </p:spPr>
        </p:pic>
        <p:pic>
          <p:nvPicPr>
            <p:cNvPr id="16386" name="Picture 2"/>
            <p:cNvPicPr>
              <a:picLocks noChangeAspect="1" noChangeArrowheads="1"/>
            </p:cNvPicPr>
            <p:nvPr/>
          </p:nvPicPr>
          <p:blipFill>
            <a:blip r:embed="rId9"/>
            <a:srcRect/>
            <a:stretch>
              <a:fillRect/>
            </a:stretch>
          </p:blipFill>
          <p:spPr bwMode="auto">
            <a:xfrm>
              <a:off x="4857752" y="5000636"/>
              <a:ext cx="1333500" cy="952500"/>
            </a:xfrm>
            <a:prstGeom prst="rect">
              <a:avLst/>
            </a:prstGeom>
            <a:noFill/>
            <a:ln w="9525">
              <a:noFill/>
              <a:miter lim="800000"/>
              <a:headEnd/>
              <a:tailEnd/>
            </a:ln>
          </p:spPr>
        </p:pic>
      </p:grpSp>
      <p:pic>
        <p:nvPicPr>
          <p:cNvPr id="12" name="Picture 11" descr="Post Office iStock_000006886931Small.jpg"/>
          <p:cNvPicPr>
            <a:picLocks noChangeAspect="1"/>
          </p:cNvPicPr>
          <p:nvPr/>
        </p:nvPicPr>
        <p:blipFill>
          <a:blip r:embed="rId10" cstate="print"/>
          <a:stretch>
            <a:fillRect/>
          </a:stretch>
        </p:blipFill>
        <p:spPr>
          <a:xfrm>
            <a:off x="5929322" y="3714752"/>
            <a:ext cx="3214678" cy="3143248"/>
          </a:xfrm>
          <a:prstGeom prst="rect">
            <a:avLst/>
          </a:prstGeom>
        </p:spPr>
      </p:pic>
      <p:pic>
        <p:nvPicPr>
          <p:cNvPr id="13" name="Picture 12" descr="Brick Layer iStock_000006888008Small.jpg"/>
          <p:cNvPicPr>
            <a:picLocks noChangeAspect="1"/>
          </p:cNvPicPr>
          <p:nvPr/>
        </p:nvPicPr>
        <p:blipFill>
          <a:blip r:embed="rId11" cstate="print"/>
          <a:stretch>
            <a:fillRect/>
          </a:stretch>
        </p:blipFill>
        <p:spPr>
          <a:xfrm>
            <a:off x="2143108" y="1928802"/>
            <a:ext cx="4000528" cy="1377615"/>
          </a:xfrm>
          <a:prstGeom prst="rect">
            <a:avLst/>
          </a:prstGeom>
        </p:spPr>
      </p:pic>
      <p:pic>
        <p:nvPicPr>
          <p:cNvPr id="28" name="Picture 27" descr="Filing Cabinet iStock_000005945303Small.jpg"/>
          <p:cNvPicPr>
            <a:picLocks noChangeAspect="1"/>
          </p:cNvPicPr>
          <p:nvPr/>
        </p:nvPicPr>
        <p:blipFill>
          <a:blip r:embed="rId12" cstate="print"/>
          <a:stretch>
            <a:fillRect/>
          </a:stretch>
        </p:blipFill>
        <p:spPr>
          <a:xfrm>
            <a:off x="0" y="4357694"/>
            <a:ext cx="2643174" cy="2500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4319108Medium.jpg"/>
          <p:cNvPicPr>
            <a:picLocks noChangeAspect="1"/>
          </p:cNvPicPr>
          <p:nvPr/>
        </p:nvPicPr>
        <p:blipFill>
          <a:blip r:embed="rId3"/>
          <a:stretch>
            <a:fillRect/>
          </a:stretch>
        </p:blipFill>
        <p:spPr>
          <a:xfrm>
            <a:off x="0" y="1428736"/>
            <a:ext cx="9144000" cy="5429264"/>
          </a:xfrm>
          <a:prstGeom prst="rect">
            <a:avLst/>
          </a:prstGeom>
        </p:spPr>
      </p:pic>
      <p:pic>
        <p:nvPicPr>
          <p:cNvPr id="5" name="Picture 4" descr="iStock_000003037203Medium.jpg"/>
          <p:cNvPicPr>
            <a:picLocks noChangeAspect="1"/>
          </p:cNvPicPr>
          <p:nvPr/>
        </p:nvPicPr>
        <p:blipFill>
          <a:blip r:embed="rId4"/>
          <a:stretch>
            <a:fillRect/>
          </a:stretch>
        </p:blipFill>
        <p:spPr>
          <a:xfrm>
            <a:off x="0" y="1428736"/>
            <a:ext cx="8687107" cy="5429264"/>
          </a:xfrm>
          <a:prstGeom prst="rect">
            <a:avLst/>
          </a:prstGeom>
        </p:spPr>
      </p:pic>
      <p:pic>
        <p:nvPicPr>
          <p:cNvPr id="4" name="Picture 3" descr="Notebook Computer iStock_000006031857Small.jpg"/>
          <p:cNvPicPr>
            <a:picLocks noChangeAspect="1"/>
          </p:cNvPicPr>
          <p:nvPr/>
        </p:nvPicPr>
        <p:blipFill>
          <a:blip r:embed="rId5" cstate="print"/>
          <a:stretch>
            <a:fillRect/>
          </a:stretch>
        </p:blipFill>
        <p:spPr>
          <a:xfrm>
            <a:off x="3071802" y="1857364"/>
            <a:ext cx="2171047" cy="1510066"/>
          </a:xfrm>
          <a:prstGeom prst="rect">
            <a:avLst/>
          </a:prstGeom>
        </p:spPr>
      </p:pic>
      <p:pic>
        <p:nvPicPr>
          <p:cNvPr id="4098" name="Picture 2"/>
          <p:cNvPicPr>
            <a:picLocks noChangeAspect="1" noChangeArrowheads="1"/>
          </p:cNvPicPr>
          <p:nvPr/>
        </p:nvPicPr>
        <p:blipFill>
          <a:blip r:embed="rId6"/>
          <a:srcRect/>
          <a:stretch>
            <a:fillRect/>
          </a:stretch>
        </p:blipFill>
        <p:spPr bwMode="auto">
          <a:xfrm>
            <a:off x="5214942" y="1428736"/>
            <a:ext cx="4982680" cy="5429264"/>
          </a:xfrm>
          <a:prstGeom prst="rect">
            <a:avLst/>
          </a:prstGeom>
          <a:noFill/>
          <a:ln w="9525">
            <a:noFill/>
            <a:miter lim="800000"/>
            <a:headEnd/>
            <a:tailEnd/>
          </a:ln>
          <a:effectLst/>
        </p:spPr>
      </p:pic>
      <p:sp>
        <p:nvSpPr>
          <p:cNvPr id="11"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People create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Unlocking</a:t>
            </a:r>
            <a:r>
              <a:rPr kumimoji="0" lang="en-ZA" sz="2400" b="1" i="0" u="none" strike="noStrike" kern="1200" cap="none" spc="0" normalizeH="0" noProof="0" dirty="0" smtClean="0">
                <a:ln>
                  <a:noFill/>
                </a:ln>
                <a:solidFill>
                  <a:srgbClr val="002060"/>
                </a:solidFill>
                <a:effectLst/>
                <a:uLnTx/>
                <a:uFillTx/>
                <a:latin typeface="+mj-lt"/>
                <a:ea typeface="+mj-ea"/>
                <a:cs typeface="+mj-cs"/>
              </a:rPr>
              <a:t> IT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Staff</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3" name="TextBox 2"/>
          <p:cNvSpPr txBox="1"/>
          <p:nvPr/>
        </p:nvSpPr>
        <p:spPr>
          <a:xfrm>
            <a:off x="357158" y="1714488"/>
            <a:ext cx="4786346" cy="3970318"/>
          </a:xfrm>
          <a:prstGeom prst="rect">
            <a:avLst/>
          </a:prstGeom>
          <a:noFill/>
        </p:spPr>
        <p:txBody>
          <a:bodyPr wrap="square" rtlCol="0">
            <a:spAutoFit/>
          </a:bodyPr>
          <a:lstStyle/>
          <a:p>
            <a:pPr marL="342900" indent="-342900">
              <a:buClr>
                <a:schemeClr val="tx2"/>
              </a:buClr>
              <a:buFont typeface="+mj-lt"/>
              <a:buAutoNum type="arabicPeriod"/>
            </a:pPr>
            <a:r>
              <a:rPr lang="en-ZA" dirty="0" smtClean="0"/>
              <a:t>Most elementary business IT skill?</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Boots in the mud socialization </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Speak business language</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Sustainable staffing</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The customer is the reason for your day</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Clean up your data</a:t>
            </a:r>
          </a:p>
          <a:p>
            <a:endParaRPr lang="en-ZA" dirty="0" smtClean="0"/>
          </a:p>
          <a:p>
            <a:endParaRPr lang="en-US" dirty="0"/>
          </a:p>
        </p:txBody>
      </p:sp>
      <p:pic>
        <p:nvPicPr>
          <p:cNvPr id="6" name="Picture 5" descr="Nurture iStock_000003102856Small.jpg"/>
          <p:cNvPicPr>
            <a:picLocks noChangeAspect="1"/>
          </p:cNvPicPr>
          <p:nvPr/>
        </p:nvPicPr>
        <p:blipFill>
          <a:blip r:embed="rId3" cstate="print"/>
          <a:stretch>
            <a:fillRect/>
          </a:stretch>
        </p:blipFill>
        <p:spPr>
          <a:xfrm>
            <a:off x="7093712" y="3786190"/>
            <a:ext cx="2050288" cy="3071810"/>
          </a:xfrm>
          <a:prstGeom prst="rect">
            <a:avLst/>
          </a:prstGeom>
        </p:spPr>
      </p:pic>
      <p:sp>
        <p:nvSpPr>
          <p:cNvPr id="7" name="TextBox 6"/>
          <p:cNvSpPr txBox="1"/>
          <p:nvPr/>
        </p:nvSpPr>
        <p:spPr>
          <a:xfrm>
            <a:off x="5286380" y="4286256"/>
            <a:ext cx="1714480" cy="2308324"/>
          </a:xfrm>
          <a:prstGeom prst="rect">
            <a:avLst/>
          </a:prstGeom>
          <a:noFill/>
        </p:spPr>
        <p:txBody>
          <a:bodyPr wrap="square" rtlCol="0">
            <a:spAutoFit/>
          </a:bodyPr>
          <a:lstStyle/>
          <a:p>
            <a:r>
              <a:rPr lang="en-US" i="1" dirty="0" smtClean="0">
                <a:solidFill>
                  <a:srgbClr val="00B0F0"/>
                </a:solidFill>
              </a:rPr>
              <a:t>“the customer is NOT an interruption of your day the customer is the reason for your day”</a:t>
            </a:r>
            <a:endParaRPr lang="en-US" i="1" dirty="0">
              <a:solidFill>
                <a:srgbClr val="00B0F0"/>
              </a:solidFill>
            </a:endParaRPr>
          </a:p>
        </p:txBody>
      </p:sp>
      <p:pic>
        <p:nvPicPr>
          <p:cNvPr id="8" name="Picture 7" descr="Brick Layer iStock_000006888008Small.jpg"/>
          <p:cNvPicPr>
            <a:picLocks noChangeAspect="1"/>
          </p:cNvPicPr>
          <p:nvPr/>
        </p:nvPicPr>
        <p:blipFill>
          <a:blip r:embed="rId4" cstate="print"/>
          <a:stretch>
            <a:fillRect/>
          </a:stretch>
        </p:blipFill>
        <p:spPr>
          <a:xfrm>
            <a:off x="0" y="5143512"/>
            <a:ext cx="2967264" cy="1714488"/>
          </a:xfrm>
          <a:prstGeom prst="rect">
            <a:avLst/>
          </a:prstGeom>
        </p:spPr>
      </p:pic>
      <p:pic>
        <p:nvPicPr>
          <p:cNvPr id="9" name="Picture 2"/>
          <p:cNvPicPr>
            <a:picLocks noChangeAspect="1" noChangeArrowheads="1"/>
          </p:cNvPicPr>
          <p:nvPr/>
        </p:nvPicPr>
        <p:blipFill>
          <a:blip r:embed="rId5"/>
          <a:srcRect/>
          <a:stretch>
            <a:fillRect/>
          </a:stretch>
        </p:blipFill>
        <p:spPr bwMode="auto">
          <a:xfrm>
            <a:off x="3286115" y="5000636"/>
            <a:ext cx="2000265" cy="1857363"/>
          </a:xfrm>
          <a:prstGeom prst="rect">
            <a:avLst/>
          </a:prstGeom>
          <a:noFill/>
          <a:ln w="9525">
            <a:noFill/>
            <a:miter lim="800000"/>
            <a:headEnd/>
            <a:tailEnd/>
          </a:ln>
          <a:effectLst/>
        </p:spPr>
      </p:pic>
      <p:pic>
        <p:nvPicPr>
          <p:cNvPr id="5" name="Picture 4" descr="Touch Typing iStock_000007155263Small.jpg"/>
          <p:cNvPicPr>
            <a:picLocks noChangeAspect="1"/>
          </p:cNvPicPr>
          <p:nvPr/>
        </p:nvPicPr>
        <p:blipFill>
          <a:blip r:embed="rId6"/>
          <a:stretch>
            <a:fillRect/>
          </a:stretch>
        </p:blipFill>
        <p:spPr>
          <a:xfrm>
            <a:off x="5143504" y="1428736"/>
            <a:ext cx="4000496" cy="2662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20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2000"/>
                                        <p:tgtEl>
                                          <p:spTgt spid="3">
                                            <p:txEl>
                                              <p:pRg st="8" end="8"/>
                                            </p:txEl>
                                          </p:spTgt>
                                        </p:tgtEl>
                                      </p:cBhvr>
                                    </p:animEffect>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000"/>
                                        <p:tgtEl>
                                          <p:spTgt spid="6"/>
                                        </p:tgtEl>
                                      </p:cBhvr>
                                    </p:animEffect>
                                  </p:childTnLst>
                                </p:cTn>
                              </p:par>
                            </p:childTnLst>
                          </p:cTn>
                        </p:par>
                        <p:par>
                          <p:cTn id="43" fill="hold">
                            <p:stCondLst>
                              <p:cond delay="4000"/>
                            </p:stCondLst>
                            <p:childTnLst>
                              <p:par>
                                <p:cTn id="44" presetID="10" presetClass="entr" presetSubtype="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Policy</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3" name="TextBox 2"/>
          <p:cNvSpPr txBox="1"/>
          <p:nvPr/>
        </p:nvSpPr>
        <p:spPr>
          <a:xfrm>
            <a:off x="214282" y="1500174"/>
            <a:ext cx="4357718" cy="2585323"/>
          </a:xfrm>
          <a:prstGeom prst="rect">
            <a:avLst/>
          </a:prstGeom>
          <a:noFill/>
        </p:spPr>
        <p:txBody>
          <a:bodyPr wrap="square" rtlCol="0">
            <a:spAutoFit/>
          </a:bodyPr>
          <a:lstStyle/>
          <a:p>
            <a:pPr marL="342900" indent="-342900">
              <a:buClr>
                <a:schemeClr val="tx2"/>
              </a:buClr>
              <a:buFont typeface="+mj-lt"/>
              <a:buAutoNum type="arabicPeriod"/>
            </a:pPr>
            <a:r>
              <a:rPr lang="en-ZA" dirty="0" smtClean="0"/>
              <a:t>Hand-me-down principle</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Long term partnership (20 years) with business system suppliers</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Business focus</a:t>
            </a:r>
          </a:p>
          <a:p>
            <a:pPr marL="342900" indent="-342900">
              <a:buClr>
                <a:schemeClr val="tx2"/>
              </a:buClr>
            </a:pPr>
            <a:endParaRPr lang="en-ZA" dirty="0" smtClean="0"/>
          </a:p>
          <a:p>
            <a:endParaRPr lang="en-US" dirty="0"/>
          </a:p>
        </p:txBody>
      </p:sp>
      <p:grpSp>
        <p:nvGrpSpPr>
          <p:cNvPr id="6" name="Group 5"/>
          <p:cNvGrpSpPr/>
          <p:nvPr/>
        </p:nvGrpSpPr>
        <p:grpSpPr>
          <a:xfrm>
            <a:off x="-500098" y="3786190"/>
            <a:ext cx="4714876" cy="3071810"/>
            <a:chOff x="0" y="3786190"/>
            <a:chExt cx="4714876" cy="3071810"/>
          </a:xfrm>
        </p:grpSpPr>
        <p:pic>
          <p:nvPicPr>
            <p:cNvPr id="7" name="Picture 6" descr="Old PC iStock_000006180372Small.jpg"/>
            <p:cNvPicPr>
              <a:picLocks noChangeAspect="1"/>
            </p:cNvPicPr>
            <p:nvPr/>
          </p:nvPicPr>
          <p:blipFill>
            <a:blip r:embed="rId3"/>
            <a:stretch>
              <a:fillRect/>
            </a:stretch>
          </p:blipFill>
          <p:spPr>
            <a:xfrm>
              <a:off x="0" y="3786190"/>
              <a:ext cx="4714876" cy="3071810"/>
            </a:xfrm>
            <a:prstGeom prst="rect">
              <a:avLst/>
            </a:prstGeom>
          </p:spPr>
        </p:pic>
        <p:pic>
          <p:nvPicPr>
            <p:cNvPr id="8" name="Picture 7" descr="Windows XP 05102008013 Cropped.jpg"/>
            <p:cNvPicPr>
              <a:picLocks noChangeAspect="1"/>
            </p:cNvPicPr>
            <p:nvPr/>
          </p:nvPicPr>
          <p:blipFill>
            <a:blip r:embed="rId4" cstate="print"/>
            <a:stretch>
              <a:fillRect/>
            </a:stretch>
          </p:blipFill>
          <p:spPr>
            <a:xfrm rot="21120000">
              <a:off x="2614617" y="4638263"/>
              <a:ext cx="1000104" cy="686147"/>
            </a:xfrm>
            <a:prstGeom prst="rect">
              <a:avLst/>
            </a:prstGeom>
          </p:spPr>
        </p:pic>
      </p:grpSp>
      <p:pic>
        <p:nvPicPr>
          <p:cNvPr id="5" name="Picture 4" descr="Handshake iStock_000005218304Medium.jpg"/>
          <p:cNvPicPr>
            <a:picLocks noChangeAspect="1"/>
          </p:cNvPicPr>
          <p:nvPr/>
        </p:nvPicPr>
        <p:blipFill>
          <a:blip r:embed="rId5" cstate="print"/>
          <a:stretch>
            <a:fillRect/>
          </a:stretch>
        </p:blipFill>
        <p:spPr>
          <a:xfrm>
            <a:off x="3999844" y="3571876"/>
            <a:ext cx="5144156" cy="3286124"/>
          </a:xfrm>
          <a:prstGeom prst="rect">
            <a:avLst/>
          </a:prstGeom>
        </p:spPr>
      </p:pic>
      <p:grpSp>
        <p:nvGrpSpPr>
          <p:cNvPr id="13" name="Group 12"/>
          <p:cNvGrpSpPr/>
          <p:nvPr/>
        </p:nvGrpSpPr>
        <p:grpSpPr>
          <a:xfrm>
            <a:off x="4572000" y="1357298"/>
            <a:ext cx="4572000" cy="2228850"/>
            <a:chOff x="4572000" y="1357298"/>
            <a:chExt cx="4572000" cy="2228850"/>
          </a:xfrm>
        </p:grpSpPr>
        <p:grpSp>
          <p:nvGrpSpPr>
            <p:cNvPr id="9" name="Group 8"/>
            <p:cNvGrpSpPr/>
            <p:nvPr/>
          </p:nvGrpSpPr>
          <p:grpSpPr>
            <a:xfrm>
              <a:off x="4591050" y="1357298"/>
              <a:ext cx="4552950" cy="2228850"/>
              <a:chOff x="4591050" y="1428736"/>
              <a:chExt cx="4552950" cy="2228850"/>
            </a:xfrm>
          </p:grpSpPr>
          <p:pic>
            <p:nvPicPr>
              <p:cNvPr id="10" name="Picture 9" descr="Portion of Windows XP Desktop on Dell 002 Cut Back.jpg"/>
              <p:cNvPicPr>
                <a:picLocks noChangeAspect="1"/>
              </p:cNvPicPr>
              <p:nvPr/>
            </p:nvPicPr>
            <p:blipFill>
              <a:blip r:embed="rId6"/>
              <a:stretch>
                <a:fillRect/>
              </a:stretch>
            </p:blipFill>
            <p:spPr>
              <a:xfrm>
                <a:off x="4591050" y="1428736"/>
                <a:ext cx="4552950" cy="2228850"/>
              </a:xfrm>
              <a:prstGeom prst="rect">
                <a:avLst/>
              </a:prstGeom>
            </p:spPr>
          </p:pic>
          <p:sp>
            <p:nvSpPr>
              <p:cNvPr id="11" name="Oval 10"/>
              <p:cNvSpPr/>
              <p:nvPr/>
            </p:nvSpPr>
            <p:spPr>
              <a:xfrm>
                <a:off x="6715140" y="1571612"/>
                <a:ext cx="1357322" cy="107157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a:off x="4572000" y="1500174"/>
              <a:ext cx="1357322" cy="107157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Leadership</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3" name="TextBox 2"/>
          <p:cNvSpPr txBox="1"/>
          <p:nvPr/>
        </p:nvSpPr>
        <p:spPr>
          <a:xfrm>
            <a:off x="500034" y="1714488"/>
            <a:ext cx="5072098" cy="2031325"/>
          </a:xfrm>
          <a:prstGeom prst="rect">
            <a:avLst/>
          </a:prstGeom>
          <a:noFill/>
        </p:spPr>
        <p:txBody>
          <a:bodyPr wrap="square" rtlCol="0">
            <a:spAutoFit/>
          </a:bodyPr>
          <a:lstStyle/>
          <a:p>
            <a:pPr marL="342900" indent="-342900">
              <a:buClr>
                <a:schemeClr val="tx2"/>
              </a:buClr>
              <a:buFont typeface="+mj-lt"/>
              <a:buAutoNum type="arabicPeriod"/>
            </a:pPr>
            <a:r>
              <a:rPr lang="en-ZA" dirty="0" smtClean="0"/>
              <a:t>Executive custody is critical</a:t>
            </a:r>
          </a:p>
          <a:p>
            <a:pPr marL="342900" indent="-342900">
              <a:buClr>
                <a:schemeClr val="tx2"/>
              </a:buClr>
              <a:buFont typeface="+mj-lt"/>
              <a:buAutoNum type="arabicPeriod"/>
            </a:pPr>
            <a:endParaRPr lang="en-ZA" dirty="0" smtClean="0"/>
          </a:p>
          <a:p>
            <a:pPr marL="800100" lvl="1" indent="-342900">
              <a:buClr>
                <a:schemeClr val="tx2"/>
              </a:buClr>
            </a:pPr>
            <a:r>
              <a:rPr lang="en-ZA" b="1" dirty="0" smtClean="0"/>
              <a:t>-- 50% leadership</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“Business systems department” instead of “IT department”</a:t>
            </a:r>
            <a:endParaRPr lang="en-ZA" dirty="0" smtClean="0"/>
          </a:p>
          <a:p>
            <a:endParaRPr lang="en-US" dirty="0"/>
          </a:p>
        </p:txBody>
      </p:sp>
      <p:pic>
        <p:nvPicPr>
          <p:cNvPr id="5" name="Picture 4" descr="Business Meeting iStock_000005327644Small.jpg"/>
          <p:cNvPicPr>
            <a:picLocks noChangeAspect="1"/>
          </p:cNvPicPr>
          <p:nvPr/>
        </p:nvPicPr>
        <p:blipFill>
          <a:blip r:embed="rId3"/>
          <a:stretch>
            <a:fillRect/>
          </a:stretch>
        </p:blipFill>
        <p:spPr>
          <a:xfrm>
            <a:off x="0" y="3571876"/>
            <a:ext cx="4929190" cy="3286124"/>
          </a:xfrm>
          <a:prstGeom prst="rect">
            <a:avLst/>
          </a:prstGeom>
        </p:spPr>
      </p:pic>
      <p:pic>
        <p:nvPicPr>
          <p:cNvPr id="6" name="Picture 2"/>
          <p:cNvPicPr>
            <a:picLocks noChangeAspect="1" noChangeArrowheads="1"/>
          </p:cNvPicPr>
          <p:nvPr/>
        </p:nvPicPr>
        <p:blipFill>
          <a:blip r:embed="rId4"/>
          <a:srcRect/>
          <a:stretch>
            <a:fillRect/>
          </a:stretch>
        </p:blipFill>
        <p:spPr bwMode="auto">
          <a:xfrm>
            <a:off x="4857752" y="1428736"/>
            <a:ext cx="4286248" cy="54292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3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2000"/>
                                        <p:tgtEl>
                                          <p:spTgt spid="3">
                                            <p:txEl>
                                              <p:pRg st="4" end="4"/>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Strategic</a:t>
            </a:r>
            <a:r>
              <a:rPr kumimoji="0" lang="en-ZA" sz="2400" b="1" i="0" u="none" strike="noStrike" kern="1200" cap="none" spc="0" normalizeH="0" noProof="0" dirty="0" smtClean="0">
                <a:ln>
                  <a:noFill/>
                </a:ln>
                <a:solidFill>
                  <a:srgbClr val="002060"/>
                </a:solidFill>
                <a:effectLst/>
                <a:uLnTx/>
                <a:uFillTx/>
                <a:latin typeface="+mj-lt"/>
                <a:ea typeface="+mj-ea"/>
                <a:cs typeface="+mj-cs"/>
              </a:rPr>
              <a:t> alignment</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3" name="TextBox 2"/>
          <p:cNvSpPr txBox="1"/>
          <p:nvPr/>
        </p:nvSpPr>
        <p:spPr>
          <a:xfrm>
            <a:off x="500034" y="1928802"/>
            <a:ext cx="7572428" cy="2308324"/>
          </a:xfrm>
          <a:prstGeom prst="rect">
            <a:avLst/>
          </a:prstGeom>
          <a:noFill/>
        </p:spPr>
        <p:txBody>
          <a:bodyPr wrap="square" rtlCol="0">
            <a:spAutoFit/>
          </a:bodyPr>
          <a:lstStyle/>
          <a:p>
            <a:pPr marL="342900" indent="-342900">
              <a:buClr>
                <a:schemeClr val="tx2"/>
              </a:buClr>
              <a:buFont typeface="+mj-lt"/>
              <a:buAutoNum type="arabicPeriod"/>
            </a:pPr>
            <a:r>
              <a:rPr lang="en-ZA" dirty="0" smtClean="0"/>
              <a:t>Essence of why the business exists and how it thrives</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Model the business in the configuration from a strategic perspective</a:t>
            </a:r>
          </a:p>
          <a:p>
            <a:pPr marL="342900" indent="-342900">
              <a:buClr>
                <a:schemeClr val="tx2"/>
              </a:buClr>
              <a:buFont typeface="+mj-lt"/>
              <a:buAutoNum type="arabicPeriod"/>
            </a:pPr>
            <a:endParaRPr lang="en-ZA" dirty="0" smtClean="0"/>
          </a:p>
          <a:p>
            <a:pPr marL="342900" indent="-342900">
              <a:buClr>
                <a:schemeClr val="tx2"/>
              </a:buClr>
              <a:buFont typeface="+mj-lt"/>
              <a:buAutoNum type="arabicPeriod"/>
            </a:pPr>
            <a:r>
              <a:rPr lang="en-ZA" dirty="0" smtClean="0"/>
              <a:t>Data engineering</a:t>
            </a:r>
          </a:p>
          <a:p>
            <a:endParaRPr lang="en-ZA" dirty="0" smtClean="0"/>
          </a:p>
          <a:p>
            <a:endParaRPr lang="en-US" dirty="0"/>
          </a:p>
        </p:txBody>
      </p:sp>
      <p:pic>
        <p:nvPicPr>
          <p:cNvPr id="5" name="Picture 4" descr="Thrive.jpg"/>
          <p:cNvPicPr>
            <a:picLocks noChangeAspect="1"/>
          </p:cNvPicPr>
          <p:nvPr/>
        </p:nvPicPr>
        <p:blipFill>
          <a:blip r:embed="rId3"/>
          <a:stretch>
            <a:fillRect/>
          </a:stretch>
        </p:blipFill>
        <p:spPr>
          <a:xfrm>
            <a:off x="3357554" y="3352749"/>
            <a:ext cx="5786446" cy="3505251"/>
          </a:xfrm>
          <a:prstGeom prst="rect">
            <a:avLst/>
          </a:prstGeom>
        </p:spPr>
      </p:pic>
      <p:pic>
        <p:nvPicPr>
          <p:cNvPr id="6" name="Picture 5" descr="Graph of Increase iStock_000006913409Small.jpg"/>
          <p:cNvPicPr>
            <a:picLocks noChangeAspect="1"/>
          </p:cNvPicPr>
          <p:nvPr/>
        </p:nvPicPr>
        <p:blipFill>
          <a:blip r:embed="rId4"/>
          <a:stretch>
            <a:fillRect/>
          </a:stretch>
        </p:blipFill>
        <p:spPr>
          <a:xfrm>
            <a:off x="0" y="3857628"/>
            <a:ext cx="3214678" cy="3000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dy Pile of Files iStock_000004581445Small.jpg"/>
          <p:cNvPicPr>
            <a:picLocks noChangeAspect="1"/>
          </p:cNvPicPr>
          <p:nvPr/>
        </p:nvPicPr>
        <p:blipFill>
          <a:blip r:embed="rId3"/>
          <a:stretch>
            <a:fillRect/>
          </a:stretch>
        </p:blipFill>
        <p:spPr>
          <a:xfrm>
            <a:off x="5357818" y="1500174"/>
            <a:ext cx="2993100" cy="5357826"/>
          </a:xfrm>
          <a:prstGeom prst="rect">
            <a:avLst/>
          </a:prstGeom>
        </p:spPr>
      </p:pic>
      <p:sp>
        <p:nvSpPr>
          <p:cNvPr id="9" name="TextBox 8"/>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Data – from chaos ...</a:t>
            </a:r>
            <a:endParaRPr lang="en-US" sz="2400" b="1" dirty="0">
              <a:solidFill>
                <a:srgbClr val="002060"/>
              </a:solidFill>
            </a:endParaRPr>
          </a:p>
        </p:txBody>
      </p:sp>
      <p:pic>
        <p:nvPicPr>
          <p:cNvPr id="17410" name="Picture 2"/>
          <p:cNvPicPr>
            <a:picLocks noChangeAspect="1" noChangeArrowheads="1"/>
          </p:cNvPicPr>
          <p:nvPr/>
        </p:nvPicPr>
        <p:blipFill>
          <a:blip r:embed="rId4"/>
          <a:srcRect/>
          <a:stretch>
            <a:fillRect/>
          </a:stretch>
        </p:blipFill>
        <p:spPr bwMode="auto">
          <a:xfrm>
            <a:off x="857224" y="2285992"/>
            <a:ext cx="3552825" cy="3533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utiful Library iStock_000006273017Small.jpg"/>
          <p:cNvPicPr>
            <a:picLocks noChangeAspect="1"/>
          </p:cNvPicPr>
          <p:nvPr/>
        </p:nvPicPr>
        <p:blipFill>
          <a:blip r:embed="rId3"/>
          <a:stretch>
            <a:fillRect/>
          </a:stretch>
        </p:blipFill>
        <p:spPr>
          <a:xfrm>
            <a:off x="0" y="1428736"/>
            <a:ext cx="9141894" cy="5429264"/>
          </a:xfrm>
          <a:prstGeom prst="rect">
            <a:avLst/>
          </a:prstGeom>
        </p:spPr>
      </p:pic>
      <p:sp>
        <p:nvSpPr>
          <p:cNvPr id="9" name="TextBox 8"/>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 to order</a:t>
            </a:r>
            <a:endParaRPr lang="en-US" sz="2400" b="1" dirty="0">
              <a:solidFill>
                <a:srgbClr val="002060"/>
              </a:solidFill>
            </a:endParaRPr>
          </a:p>
        </p:txBody>
      </p:sp>
      <p:pic>
        <p:nvPicPr>
          <p:cNvPr id="7" name="Picture 2"/>
          <p:cNvPicPr>
            <a:picLocks noChangeAspect="1" noChangeArrowheads="1"/>
          </p:cNvPicPr>
          <p:nvPr/>
        </p:nvPicPr>
        <p:blipFill>
          <a:blip r:embed="rId4"/>
          <a:srcRect/>
          <a:stretch>
            <a:fillRect/>
          </a:stretch>
        </p:blipFill>
        <p:spPr bwMode="auto">
          <a:xfrm>
            <a:off x="6029357" y="2786058"/>
            <a:ext cx="3114675" cy="4067175"/>
          </a:xfrm>
          <a:prstGeom prst="rect">
            <a:avLst/>
          </a:prstGeom>
          <a:noFill/>
          <a:ln w="9525">
            <a:noFill/>
            <a:miter lim="800000"/>
            <a:headEnd/>
            <a:tailEnd/>
          </a:ln>
          <a:effectLst/>
        </p:spPr>
      </p:pic>
      <p:sp>
        <p:nvSpPr>
          <p:cNvPr id="10" name="TextBox 9"/>
          <p:cNvSpPr txBox="1"/>
          <p:nvPr/>
        </p:nvSpPr>
        <p:spPr>
          <a:xfrm>
            <a:off x="6000760" y="1862728"/>
            <a:ext cx="3143240" cy="923330"/>
          </a:xfrm>
          <a:prstGeom prst="rect">
            <a:avLst/>
          </a:prstGeom>
          <a:solidFill>
            <a:schemeClr val="bg1"/>
          </a:solidFill>
        </p:spPr>
        <p:txBody>
          <a:bodyPr wrap="square" rtlCol="0">
            <a:spAutoFit/>
          </a:bodyPr>
          <a:lstStyle/>
          <a:p>
            <a:pPr algn="ctr"/>
            <a:r>
              <a:rPr lang="en-US" b="1" dirty="0" smtClean="0">
                <a:solidFill>
                  <a:schemeClr val="tx2"/>
                </a:solidFill>
              </a:rPr>
              <a:t>Example of simple hierarchically structured data table</a:t>
            </a:r>
            <a:endParaRPr lang="en-US"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71472" y="214290"/>
            <a:ext cx="6786610" cy="830997"/>
          </a:xfrm>
          <a:prstGeom prst="rect">
            <a:avLst/>
          </a:prstGeom>
          <a:noFill/>
        </p:spPr>
        <p:txBody>
          <a:bodyPr wrap="square" rtlCol="0">
            <a:spAutoFit/>
          </a:bodyPr>
          <a:lstStyle/>
          <a:p>
            <a:r>
              <a:rPr lang="en-ZA" sz="2400" b="1" dirty="0" smtClean="0">
                <a:solidFill>
                  <a:srgbClr val="002060"/>
                </a:solidFill>
              </a:rPr>
              <a:t>Call to </a:t>
            </a:r>
            <a:r>
              <a:rPr lang="en-ZA" sz="2400" b="1" dirty="0" smtClean="0">
                <a:solidFill>
                  <a:srgbClr val="002060"/>
                </a:solidFill>
              </a:rPr>
              <a:t>action</a:t>
            </a:r>
          </a:p>
          <a:p>
            <a:r>
              <a:rPr lang="en-ZA" sz="2400" b="1" dirty="0" smtClean="0">
                <a:solidFill>
                  <a:srgbClr val="002060"/>
                </a:solidFill>
              </a:rPr>
              <a:t>Three actions?</a:t>
            </a:r>
            <a:endParaRPr lang="en-US" sz="2400" b="1" dirty="0">
              <a:solidFill>
                <a:srgbClr val="002060"/>
              </a:solidFill>
            </a:endParaRPr>
          </a:p>
        </p:txBody>
      </p:sp>
      <p:sp>
        <p:nvSpPr>
          <p:cNvPr id="21" name="TextBox 20"/>
          <p:cNvSpPr txBox="1"/>
          <p:nvPr/>
        </p:nvSpPr>
        <p:spPr>
          <a:xfrm>
            <a:off x="785786" y="1785926"/>
            <a:ext cx="7072362" cy="3693319"/>
          </a:xfrm>
          <a:prstGeom prst="rect">
            <a:avLst/>
          </a:prstGeom>
          <a:noFill/>
          <a:ln w="25400">
            <a:solidFill>
              <a:schemeClr val="tx2"/>
            </a:solidFill>
          </a:ln>
        </p:spPr>
        <p:txBody>
          <a:bodyPr wrap="square" rtlCol="0">
            <a:spAutoFit/>
          </a:bodyPr>
          <a:lstStyle/>
          <a:p>
            <a:pPr marL="342900" indent="-342900">
              <a:buFont typeface="+mj-lt"/>
              <a:buAutoNum type="arabicPeriod"/>
            </a:pPr>
            <a:r>
              <a:rPr lang="en-ZA" dirty="0" smtClean="0">
                <a:solidFill>
                  <a:srgbClr val="002060"/>
                </a:solidFill>
              </a:rPr>
              <a:t>Defects are entirely preventable</a:t>
            </a:r>
            <a:endParaRPr lang="en-US" dirty="0" smtClean="0">
              <a:solidFill>
                <a:srgbClr val="002060"/>
              </a:solidFill>
            </a:endParaRP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IT is NOT magic do </a:t>
            </a:r>
            <a:r>
              <a:rPr lang="en-ZA" dirty="0" smtClean="0">
                <a:solidFill>
                  <a:srgbClr val="002060"/>
                </a:solidFill>
              </a:rPr>
              <a:t>NOT abdicate your </a:t>
            </a:r>
            <a:r>
              <a:rPr lang="en-ZA" dirty="0" smtClean="0">
                <a:solidFill>
                  <a:srgbClr val="002060"/>
                </a:solidFill>
              </a:rPr>
              <a:t>intellect</a:t>
            </a:r>
            <a:endParaRPr lang="en-US" dirty="0" smtClean="0">
              <a:solidFill>
                <a:srgbClr val="002060"/>
              </a:solidFill>
            </a:endParaRPr>
          </a:p>
          <a:p>
            <a:pPr marL="342900" indent="-342900">
              <a:buFont typeface="+mj-lt"/>
              <a:buAutoNum type="arabicPeriod"/>
            </a:pPr>
            <a:endParaRPr lang="en-ZA" dirty="0" smtClean="0"/>
          </a:p>
          <a:p>
            <a:pPr marL="342900" indent="-342900">
              <a:buFont typeface="+mj-lt"/>
              <a:buAutoNum type="arabicPeriod"/>
            </a:pPr>
            <a:r>
              <a:rPr lang="en-ZA" dirty="0" smtClean="0">
                <a:solidFill>
                  <a:srgbClr val="002060"/>
                </a:solidFill>
              </a:rPr>
              <a:t>Design AGAINST </a:t>
            </a:r>
            <a:r>
              <a:rPr lang="en-ZA" dirty="0" smtClean="0">
                <a:solidFill>
                  <a:srgbClr val="002060"/>
                </a:solidFill>
              </a:rPr>
              <a:t>failure</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You DO understand </a:t>
            </a:r>
            <a:r>
              <a:rPr lang="en-ZA" dirty="0" smtClean="0">
                <a:solidFill>
                  <a:srgbClr val="002060"/>
                </a:solidFill>
              </a:rPr>
              <a:t>IT</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Slow IT down to your speed</a:t>
            </a:r>
            <a:r>
              <a:rPr lang="en-ZA" dirty="0" smtClean="0">
                <a:solidFill>
                  <a:srgbClr val="002060"/>
                </a:solidFill>
              </a:rPr>
              <a:t>!</a:t>
            </a:r>
          </a:p>
          <a:p>
            <a:pPr marL="342900" indent="-342900">
              <a:buFont typeface="+mj-lt"/>
              <a:buAutoNum type="arabicPeriod"/>
            </a:pPr>
            <a:endParaRPr lang="en-ZA" b="1" dirty="0" smtClean="0">
              <a:solidFill>
                <a:srgbClr val="002060"/>
              </a:solidFill>
            </a:endParaRPr>
          </a:p>
          <a:p>
            <a:pPr marL="342900" indent="-342900">
              <a:buFont typeface="+mj-lt"/>
              <a:buAutoNum type="arabicPeriod"/>
            </a:pPr>
            <a:r>
              <a:rPr lang="en-ZA" dirty="0" smtClean="0">
                <a:solidFill>
                  <a:srgbClr val="002060"/>
                </a:solidFill>
              </a:rPr>
              <a:t>Align IT with the essence of your business (strategy)</a:t>
            </a:r>
            <a:endParaRPr lang="en-US" dirty="0" smtClean="0">
              <a:solidFill>
                <a:srgbClr val="002060"/>
              </a:solidFill>
            </a:endParaRPr>
          </a:p>
          <a:p>
            <a:pPr marL="342900" indent="-342900">
              <a:buFont typeface="+mj-lt"/>
              <a:buAutoNum type="arabicPeriod"/>
            </a:pPr>
            <a:endParaRPr lang="en-ZA" dirty="0" smtClean="0"/>
          </a:p>
          <a:p>
            <a:pPr marL="342900" indent="-342900">
              <a:buFont typeface="+mj-lt"/>
              <a:buAutoNum type="arabicPeriod"/>
            </a:pPr>
            <a:r>
              <a:rPr lang="en-ZA" dirty="0" smtClean="0">
                <a:solidFill>
                  <a:srgbClr val="002060"/>
                </a:solidFill>
              </a:rPr>
              <a:t>CEO custody and leadership are critical– take </a:t>
            </a:r>
            <a:r>
              <a:rPr lang="en-ZA" dirty="0" smtClean="0">
                <a:solidFill>
                  <a:srgbClr val="002060"/>
                </a:solidFill>
              </a:rPr>
              <a:t>charge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2000"/>
                                        <p:tgtEl>
                                          <p:spTgt spid="2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Effect transition="in" filter="fade">
                                      <p:cBhvr>
                                        <p:cTn id="11" dur="2000"/>
                                        <p:tgtEl>
                                          <p:spTgt spid="21">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animEffect transition="in" filter="fade">
                                      <p:cBhvr>
                                        <p:cTn id="15" dur="2000"/>
                                        <p:tgtEl>
                                          <p:spTgt spid="21">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animEffect transition="in" filter="fade">
                                      <p:cBhvr>
                                        <p:cTn id="19" dur="2000"/>
                                        <p:tgtEl>
                                          <p:spTgt spid="21">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1">
                                            <p:txEl>
                                              <p:pRg st="8" end="8"/>
                                            </p:txEl>
                                          </p:spTgt>
                                        </p:tgtEl>
                                        <p:attrNameLst>
                                          <p:attrName>style.visibility</p:attrName>
                                        </p:attrNameLst>
                                      </p:cBhvr>
                                      <p:to>
                                        <p:strVal val="visible"/>
                                      </p:to>
                                    </p:set>
                                    <p:animEffect transition="in" filter="fade">
                                      <p:cBhvr>
                                        <p:cTn id="23" dur="2000"/>
                                        <p:tgtEl>
                                          <p:spTgt spid="21">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21">
                                            <p:txEl>
                                              <p:pRg st="10" end="10"/>
                                            </p:txEl>
                                          </p:spTgt>
                                        </p:tgtEl>
                                        <p:attrNameLst>
                                          <p:attrName>style.visibility</p:attrName>
                                        </p:attrNameLst>
                                      </p:cBhvr>
                                      <p:to>
                                        <p:strVal val="visible"/>
                                      </p:to>
                                    </p:set>
                                    <p:animEffect transition="in" filter="fade">
                                      <p:cBhvr>
                                        <p:cTn id="27" dur="2000"/>
                                        <p:tgtEl>
                                          <p:spTgt spid="21">
                                            <p:txEl>
                                              <p:pRg st="10" end="10"/>
                                            </p:txEl>
                                          </p:spTgt>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21">
                                            <p:txEl>
                                              <p:pRg st="12" end="12"/>
                                            </p:txEl>
                                          </p:spTgt>
                                        </p:tgtEl>
                                        <p:attrNameLst>
                                          <p:attrName>style.visibility</p:attrName>
                                        </p:attrNameLst>
                                      </p:cBhvr>
                                      <p:to>
                                        <p:strVal val="visible"/>
                                      </p:to>
                                    </p:set>
                                    <p:animEffect transition="in" filter="fade">
                                      <p:cBhvr>
                                        <p:cTn id="31" dur="2000"/>
                                        <p:tgtEl>
                                          <p:spTgt spid="2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dige Collapse 06 Cropped.jpg"/>
          <p:cNvPicPr>
            <a:picLocks noChangeAspect="1"/>
          </p:cNvPicPr>
          <p:nvPr/>
        </p:nvPicPr>
        <p:blipFill>
          <a:blip r:embed="rId3"/>
          <a:stretch>
            <a:fillRect/>
          </a:stretch>
        </p:blipFill>
        <p:spPr>
          <a:xfrm>
            <a:off x="0" y="1428736"/>
            <a:ext cx="9144000" cy="5429264"/>
          </a:xfrm>
          <a:prstGeom prst="rect">
            <a:avLst/>
          </a:prstGeom>
        </p:spPr>
      </p:pic>
      <p:sp>
        <p:nvSpPr>
          <p:cNvPr id="6"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do NOT design bridges to stand </a:t>
            </a:r>
            <a:r>
              <a:rPr lang="en-ZA" sz="2400" b="1" dirty="0" smtClean="0">
                <a:solidFill>
                  <a:schemeClr val="tx2"/>
                </a:solidFill>
              </a:rPr>
              <a:t>up  </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0" y="1428736"/>
            <a:ext cx="9144000" cy="5429264"/>
          </a:xfrm>
          <a:prstGeom prst="rect">
            <a:avLst/>
          </a:prstGeom>
          <a:ln w="9525">
            <a:noFill/>
            <a:miter lim="800000"/>
            <a:headEnd/>
            <a:tailEnd/>
          </a:ln>
          <a:effectLst>
            <a:outerShdw blurRad="50800" dist="50800" dir="5400000" algn="ctr" rotWithShape="0">
              <a:srgbClr val="000000"/>
            </a:outerShdw>
          </a:effectLst>
        </p:spPr>
      </p:pic>
      <p:sp>
        <p:nvSpPr>
          <p:cNvPr id="25" name="TextBox 24"/>
          <p:cNvSpPr txBox="1"/>
          <p:nvPr/>
        </p:nvSpPr>
        <p:spPr>
          <a:xfrm>
            <a:off x="571472" y="6211669"/>
            <a:ext cx="8072494" cy="646331"/>
          </a:xfrm>
          <a:prstGeom prst="rect">
            <a:avLst/>
          </a:prstGeom>
          <a:noFill/>
        </p:spPr>
        <p:txBody>
          <a:bodyPr wrap="square" rtlCol="0">
            <a:spAutoFit/>
          </a:bodyPr>
          <a:lstStyle/>
          <a:p>
            <a:pPr algn="ctr"/>
            <a:r>
              <a:rPr lang="en-ZA" b="1" dirty="0" smtClean="0">
                <a:solidFill>
                  <a:srgbClr val="002060"/>
                </a:solidFill>
                <a:hlinkClick r:id="rId4"/>
              </a:rPr>
              <a:t>James@JamesARobertson.com</a:t>
            </a:r>
            <a:endParaRPr lang="en-ZA" b="1" dirty="0" smtClean="0">
              <a:solidFill>
                <a:srgbClr val="002060"/>
              </a:solidFill>
            </a:endParaRPr>
          </a:p>
          <a:p>
            <a:pPr algn="ctr"/>
            <a:r>
              <a:rPr lang="en-ZA" b="1" dirty="0" smtClean="0">
                <a:solidFill>
                  <a:srgbClr val="002060"/>
                </a:solidFill>
              </a:rPr>
              <a:t>Telephone: ++27-(0)83-251-6644</a:t>
            </a:r>
          </a:p>
        </p:txBody>
      </p:sp>
      <p:sp>
        <p:nvSpPr>
          <p:cNvPr id="20" name="TextBox 19"/>
          <p:cNvSpPr txBox="1"/>
          <p:nvPr/>
        </p:nvSpPr>
        <p:spPr>
          <a:xfrm>
            <a:off x="500034" y="142852"/>
            <a:ext cx="7286676" cy="830997"/>
          </a:xfrm>
          <a:prstGeom prst="rect">
            <a:avLst/>
          </a:prstGeom>
          <a:noFill/>
        </p:spPr>
        <p:txBody>
          <a:bodyPr wrap="square" rtlCol="0">
            <a:spAutoFit/>
          </a:bodyPr>
          <a:lstStyle/>
          <a:p>
            <a:r>
              <a:rPr lang="en-ZA" sz="2400" b="1" dirty="0" smtClean="0">
                <a:solidFill>
                  <a:schemeClr val="tx2"/>
                </a:solidFill>
              </a:rPr>
              <a:t>If you do not act within 48 hours you probably never will – act TODAY! </a:t>
            </a:r>
            <a:r>
              <a:rPr lang="en-ZA" sz="2400" b="1" dirty="0" smtClean="0">
                <a:solidFill>
                  <a:schemeClr val="tx2"/>
                </a:solidFill>
                <a:sym typeface="Wingdings" pitchFamily="2" charset="2"/>
              </a:rPr>
              <a:t></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dge over Lush Gorge iStock_000005395408Medium.jpg"/>
          <p:cNvPicPr>
            <a:picLocks noChangeAspect="1"/>
          </p:cNvPicPr>
          <p:nvPr/>
        </p:nvPicPr>
        <p:blipFill>
          <a:blip r:embed="rId3"/>
          <a:stretch>
            <a:fillRect/>
          </a:stretch>
        </p:blipFill>
        <p:spPr>
          <a:xfrm>
            <a:off x="0" y="1428736"/>
            <a:ext cx="9144000" cy="5429264"/>
          </a:xfrm>
          <a:prstGeom prst="rect">
            <a:avLst/>
          </a:prstGeom>
        </p:spPr>
      </p:pic>
      <p:sp>
        <p:nvSpPr>
          <p:cNvPr id="7" name="Rectangle 6"/>
          <p:cNvSpPr/>
          <p:nvPr/>
        </p:nvSpPr>
        <p:spPr>
          <a:xfrm>
            <a:off x="0" y="5934670"/>
            <a:ext cx="4572000" cy="923330"/>
          </a:xfrm>
          <a:prstGeom prst="rect">
            <a:avLst/>
          </a:prstGeom>
        </p:spPr>
        <p:txBody>
          <a:bodyPr>
            <a:spAutoFit/>
          </a:bodyPr>
          <a:lstStyle/>
          <a:p>
            <a:r>
              <a:rPr lang="en-US" dirty="0" smtClean="0">
                <a:solidFill>
                  <a:schemeClr val="bg1"/>
                </a:solidFill>
              </a:rPr>
              <a:t>Psalm 136:5 </a:t>
            </a:r>
            <a:r>
              <a:rPr lang="en-US" i="1" dirty="0" smtClean="0">
                <a:solidFill>
                  <a:schemeClr val="bg1"/>
                </a:solidFill>
              </a:rPr>
              <a:t>"To Him who by wisdom made the heavens, for His mercy endures forever;"</a:t>
            </a:r>
            <a:endParaRPr lang="en-US" i="1" dirty="0">
              <a:solidFill>
                <a:schemeClr val="bg1"/>
              </a:solidFill>
            </a:endParaRPr>
          </a:p>
        </p:txBody>
      </p:sp>
      <p:sp>
        <p:nvSpPr>
          <p:cNvPr id="6" name="TextBox 5"/>
          <p:cNvSpPr txBox="1"/>
          <p:nvPr/>
        </p:nvSpPr>
        <p:spPr>
          <a:xfrm>
            <a:off x="571472" y="214290"/>
            <a:ext cx="6786610" cy="830997"/>
          </a:xfrm>
          <a:prstGeom prst="rect">
            <a:avLst/>
          </a:prstGeom>
          <a:noFill/>
        </p:spPr>
        <p:txBody>
          <a:bodyPr wrap="square" rtlCol="0">
            <a:spAutoFit/>
          </a:bodyPr>
          <a:lstStyle/>
          <a:p>
            <a:r>
              <a:rPr lang="en-ZA" sz="2400" b="1" dirty="0" smtClean="0">
                <a:solidFill>
                  <a:srgbClr val="002060"/>
                </a:solidFill>
              </a:rPr>
              <a:t>Design IT solutions like bridges ...</a:t>
            </a:r>
          </a:p>
          <a:p>
            <a:r>
              <a:rPr lang="en-ZA" sz="2400" b="1" dirty="0" smtClean="0">
                <a:solidFill>
                  <a:srgbClr val="002060"/>
                </a:solidFill>
              </a:rPr>
              <a:t>To last</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Stock_000006151352Medium.jpg"/>
          <p:cNvPicPr>
            <a:picLocks noChangeAspect="1"/>
          </p:cNvPicPr>
          <p:nvPr/>
        </p:nvPicPr>
        <p:blipFill>
          <a:blip r:embed="rId3"/>
          <a:stretch>
            <a:fillRect/>
          </a:stretch>
        </p:blipFill>
        <p:spPr>
          <a:xfrm>
            <a:off x="0" y="0"/>
            <a:ext cx="9144000" cy="6858000"/>
          </a:xfrm>
          <a:prstGeom prst="rect">
            <a:avLst/>
          </a:prstGeom>
        </p:spPr>
      </p:pic>
      <p:sp>
        <p:nvSpPr>
          <p:cNvPr id="8" name="TextBox 7"/>
          <p:cNvSpPr txBox="1"/>
          <p:nvPr/>
        </p:nvSpPr>
        <p:spPr>
          <a:xfrm>
            <a:off x="500034" y="6357958"/>
            <a:ext cx="8072494" cy="369332"/>
          </a:xfrm>
          <a:prstGeom prst="rect">
            <a:avLst/>
          </a:prstGeom>
          <a:noFill/>
        </p:spPr>
        <p:txBody>
          <a:bodyPr wrap="square" rtlCol="0">
            <a:spAutoFit/>
          </a:bodyPr>
          <a:lstStyle/>
          <a:p>
            <a:pPr algn="ctr"/>
            <a:r>
              <a:rPr lang="en-US" b="1" i="1" dirty="0" smtClean="0">
                <a:solidFill>
                  <a:srgbClr val="FFC000"/>
                </a:solidFill>
              </a:rPr>
              <a:t>Finding the missing pieces of your I.T. and strategy puzzles</a:t>
            </a:r>
            <a:endParaRPr lang="en-US" b="1" i="1" dirty="0">
              <a:solidFill>
                <a:srgbClr val="FFC000"/>
              </a:solidFill>
            </a:endParaRPr>
          </a:p>
        </p:txBody>
      </p:sp>
      <p:grpSp>
        <p:nvGrpSpPr>
          <p:cNvPr id="11" name="Group 10"/>
          <p:cNvGrpSpPr/>
          <p:nvPr/>
        </p:nvGrpSpPr>
        <p:grpSpPr>
          <a:xfrm>
            <a:off x="1" y="0"/>
            <a:ext cx="8215337" cy="1445437"/>
            <a:chOff x="1" y="0"/>
            <a:chExt cx="8215337" cy="1445437"/>
          </a:xfrm>
        </p:grpSpPr>
        <p:sp>
          <p:nvSpPr>
            <p:cNvPr id="5" name="TextBox 4"/>
            <p:cNvSpPr txBox="1"/>
            <p:nvPr/>
          </p:nvSpPr>
          <p:spPr>
            <a:xfrm>
              <a:off x="1857356" y="214290"/>
              <a:ext cx="6357982" cy="1107996"/>
            </a:xfrm>
            <a:prstGeom prst="rect">
              <a:avLst/>
            </a:prstGeom>
            <a:noFill/>
          </p:spPr>
          <p:txBody>
            <a:bodyPr wrap="square" rtlCol="0">
              <a:spAutoFit/>
            </a:bodyPr>
            <a:lstStyle/>
            <a:p>
              <a:r>
                <a:rPr lang="en-ZA" sz="6600" b="1" dirty="0" smtClean="0">
                  <a:solidFill>
                    <a:schemeClr val="bg1"/>
                  </a:solidFill>
                </a:rPr>
                <a:t>Questions?</a:t>
              </a:r>
              <a:endParaRPr lang="en-US" sz="6600" b="1" dirty="0">
                <a:solidFill>
                  <a:schemeClr val="bg1"/>
                </a:solidFill>
              </a:endParaRPr>
            </a:p>
          </p:txBody>
        </p:sp>
        <p:pic>
          <p:nvPicPr>
            <p:cNvPr id="9" name="Picture 8" descr="Diamond Large -- iStock_000004520944XSmall Trimmed.jpg"/>
            <p:cNvPicPr>
              <a:picLocks noChangeAspect="1"/>
            </p:cNvPicPr>
            <p:nvPr/>
          </p:nvPicPr>
          <p:blipFill>
            <a:blip r:embed="rId4"/>
            <a:stretch>
              <a:fillRect/>
            </a:stretch>
          </p:blipFill>
          <p:spPr>
            <a:xfrm>
              <a:off x="1" y="0"/>
              <a:ext cx="1714479" cy="1445437"/>
            </a:xfrm>
            <a:prstGeom prst="rect">
              <a:avLst/>
            </a:prstGeom>
          </p:spPr>
        </p:pic>
      </p:grpSp>
      <p:sp>
        <p:nvSpPr>
          <p:cNvPr id="12" name="TextBox 11"/>
          <p:cNvSpPr txBox="1"/>
          <p:nvPr/>
        </p:nvSpPr>
        <p:spPr>
          <a:xfrm>
            <a:off x="500034" y="5643578"/>
            <a:ext cx="8072494" cy="646331"/>
          </a:xfrm>
          <a:prstGeom prst="rect">
            <a:avLst/>
          </a:prstGeom>
          <a:noFill/>
        </p:spPr>
        <p:txBody>
          <a:bodyPr wrap="square" rtlCol="0">
            <a:spAutoFit/>
          </a:bodyPr>
          <a:lstStyle/>
          <a:p>
            <a:pPr algn="ctr"/>
            <a:r>
              <a:rPr lang="en-ZA" b="1" dirty="0" smtClean="0">
                <a:solidFill>
                  <a:srgbClr val="002060"/>
                </a:solidFill>
                <a:hlinkClick r:id="rId5"/>
              </a:rPr>
              <a:t>James@JamesARobertson.com</a:t>
            </a:r>
            <a:endParaRPr lang="en-ZA" b="1" dirty="0" smtClean="0">
              <a:solidFill>
                <a:srgbClr val="002060"/>
              </a:solidFill>
            </a:endParaRPr>
          </a:p>
          <a:p>
            <a:pPr algn="ctr"/>
            <a:r>
              <a:rPr lang="en-ZA" b="1" dirty="0" smtClean="0">
                <a:solidFill>
                  <a:srgbClr val="002060"/>
                </a:solidFill>
              </a:rPr>
              <a:t>Telephone: ++27-(0)83-251-6644</a:t>
            </a:r>
          </a:p>
        </p:txBody>
      </p:sp>
      <p:sp>
        <p:nvSpPr>
          <p:cNvPr id="13" name="TextBox 12"/>
          <p:cNvSpPr txBox="1"/>
          <p:nvPr/>
        </p:nvSpPr>
        <p:spPr>
          <a:xfrm>
            <a:off x="0" y="1500174"/>
            <a:ext cx="4572000" cy="3970318"/>
          </a:xfrm>
          <a:prstGeom prst="rect">
            <a:avLst/>
          </a:prstGeom>
          <a:noFill/>
        </p:spPr>
        <p:txBody>
          <a:bodyPr wrap="square" rtlCol="0">
            <a:spAutoFit/>
          </a:bodyPr>
          <a:lstStyle/>
          <a:p>
            <a:r>
              <a:rPr lang="en-US" sz="2400" b="1" dirty="0" smtClean="0">
                <a:solidFill>
                  <a:schemeClr val="tx2"/>
                </a:solidFill>
              </a:rPr>
              <a:t>Acknowledgement and dedication</a:t>
            </a:r>
          </a:p>
          <a:p>
            <a:endParaRPr lang="en-ZA" sz="2400" b="1" dirty="0" smtClean="0">
              <a:solidFill>
                <a:schemeClr val="tx2"/>
              </a:solidFill>
            </a:endParaRPr>
          </a:p>
          <a:p>
            <a:r>
              <a:rPr lang="en-US" dirty="0" smtClean="0">
                <a:solidFill>
                  <a:schemeClr val="tx2"/>
                </a:solidFill>
              </a:rPr>
              <a:t>Clients, associates and staff</a:t>
            </a:r>
          </a:p>
          <a:p>
            <a:endParaRPr lang="en-US" dirty="0" smtClean="0">
              <a:solidFill>
                <a:schemeClr val="tx2"/>
              </a:solidFill>
            </a:endParaRPr>
          </a:p>
          <a:p>
            <a:r>
              <a:rPr lang="en-US" dirty="0" smtClean="0">
                <a:solidFill>
                  <a:schemeClr val="tx2"/>
                </a:solidFill>
              </a:rPr>
              <a:t>Father and mother Angus and Thelma</a:t>
            </a:r>
          </a:p>
          <a:p>
            <a:endParaRPr lang="en-US" dirty="0" smtClean="0">
              <a:solidFill>
                <a:schemeClr val="tx2"/>
              </a:solidFill>
            </a:endParaRPr>
          </a:p>
          <a:p>
            <a:r>
              <a:rPr lang="en-US" dirty="0" smtClean="0">
                <a:solidFill>
                  <a:schemeClr val="tx2"/>
                </a:solidFill>
              </a:rPr>
              <a:t>Children Alexandra and Struan</a:t>
            </a:r>
          </a:p>
          <a:p>
            <a:endParaRPr lang="en-US" dirty="0" smtClean="0">
              <a:solidFill>
                <a:schemeClr val="tx2"/>
              </a:solidFill>
            </a:endParaRPr>
          </a:p>
          <a:p>
            <a:r>
              <a:rPr lang="en-US" dirty="0" smtClean="0">
                <a:solidFill>
                  <a:schemeClr val="tx2"/>
                </a:solidFill>
              </a:rPr>
              <a:t>Fiona, Sandi, Ingrid, Sandra, Teresa, Helena, Julie and Maria</a:t>
            </a:r>
          </a:p>
          <a:p>
            <a:endParaRPr lang="en-US" dirty="0" smtClean="0">
              <a:solidFill>
                <a:schemeClr val="tx2"/>
              </a:solidFill>
            </a:endParaRPr>
          </a:p>
          <a:p>
            <a:r>
              <a:rPr lang="en-US" dirty="0" smtClean="0">
                <a:solidFill>
                  <a:schemeClr val="tx2"/>
                </a:solidFill>
              </a:rPr>
              <a:t>To the glory of the Eternal Creator</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a:stretch>
            <a:fillRect/>
          </a:stretch>
        </p:blipFill>
        <p:spPr>
          <a:xfrm>
            <a:off x="0" y="1428736"/>
            <a:ext cx="9144000" cy="5429264"/>
          </a:xfrm>
          <a:prstGeom prst="rect">
            <a:avLst/>
          </a:prstGeom>
        </p:spPr>
      </p:pic>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a:t>
            </a:r>
            <a:r>
              <a:rPr lang="en-ZA" sz="2400" b="1" dirty="0" smtClean="0">
                <a:solidFill>
                  <a:schemeClr val="tx2"/>
                </a:solidFill>
              </a:rPr>
              <a:t>design </a:t>
            </a:r>
            <a:r>
              <a:rPr lang="en-ZA" sz="2400" b="1" dirty="0" smtClean="0">
                <a:solidFill>
                  <a:schemeClr val="tx2"/>
                </a:solidFill>
              </a:rPr>
              <a:t>bridges </a:t>
            </a:r>
            <a:r>
              <a:rPr lang="en-ZA" sz="2400" b="1" dirty="0" smtClean="0">
                <a:solidFill>
                  <a:schemeClr val="tx2"/>
                </a:solidFill>
              </a:rPr>
              <a:t>NOT to fall down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Dad.jpg"/>
          <p:cNvPicPr>
            <a:picLocks noChangeAspect="1"/>
          </p:cNvPicPr>
          <p:nvPr/>
        </p:nvPicPr>
        <p:blipFill>
          <a:blip r:embed="rId3"/>
          <a:stretch>
            <a:fillRect/>
          </a:stretch>
        </p:blipFill>
        <p:spPr>
          <a:xfrm>
            <a:off x="2928926" y="1571612"/>
            <a:ext cx="3255264" cy="4643470"/>
          </a:xfrm>
          <a:prstGeom prst="rect">
            <a:avLst/>
          </a:prstGeom>
          <a:effectLst>
            <a:innerShdw blurRad="114300">
              <a:prstClr val="black"/>
            </a:innerShdw>
          </a:effectLst>
        </p:spPr>
      </p:pic>
      <p:sp>
        <p:nvSpPr>
          <p:cNvPr id="4" name="TextBox 3"/>
          <p:cNvSpPr txBox="1"/>
          <p:nvPr/>
        </p:nvSpPr>
        <p:spPr>
          <a:xfrm>
            <a:off x="1714480" y="6215082"/>
            <a:ext cx="5643602" cy="369332"/>
          </a:xfrm>
          <a:prstGeom prst="rect">
            <a:avLst/>
          </a:prstGeom>
          <a:solidFill>
            <a:schemeClr val="bg1"/>
          </a:solidFill>
        </p:spPr>
        <p:txBody>
          <a:bodyPr wrap="square" rtlCol="0">
            <a:spAutoFit/>
          </a:bodyPr>
          <a:lstStyle/>
          <a:p>
            <a:pPr algn="ctr"/>
            <a:r>
              <a:rPr lang="en-ZA" dirty="0" smtClean="0">
                <a:solidFill>
                  <a:srgbClr val="00B0F0"/>
                </a:solidFill>
              </a:rPr>
              <a:t>Angus Struan Robertson</a:t>
            </a:r>
            <a:endParaRPr lang="en-US" dirty="0">
              <a:solidFill>
                <a:srgbClr val="00B0F0"/>
              </a:solidFill>
            </a:endParaRPr>
          </a:p>
        </p:txBody>
      </p:sp>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Vision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 Boy -- iStock_000006296490Small -- Trimmed.jpg"/>
          <p:cNvPicPr>
            <a:picLocks noChangeAspect="1"/>
          </p:cNvPicPr>
          <p:nvPr/>
        </p:nvPicPr>
        <p:blipFill>
          <a:blip r:embed="rId4"/>
          <a:stretch>
            <a:fillRect/>
          </a:stretch>
        </p:blipFill>
        <p:spPr>
          <a:xfrm>
            <a:off x="4357686" y="2786058"/>
            <a:ext cx="3075677" cy="3857628"/>
          </a:xfrm>
          <a:prstGeom prst="rect">
            <a:avLst/>
          </a:prstGeom>
        </p:spPr>
      </p:pic>
      <p:pic>
        <p:nvPicPr>
          <p:cNvPr id="7" name="Picture 6" descr="Blood -- iStock_000001889851Medium.jpg"/>
          <p:cNvPicPr>
            <a:picLocks noChangeAspect="1"/>
          </p:cNvPicPr>
          <p:nvPr/>
        </p:nvPicPr>
        <p:blipFill>
          <a:blip r:embed="rId5"/>
          <a:stretch>
            <a:fillRect/>
          </a:stretch>
        </p:blipFill>
        <p:spPr>
          <a:xfrm>
            <a:off x="0" y="1428736"/>
            <a:ext cx="9144000" cy="5429264"/>
          </a:xfrm>
          <a:prstGeom prst="rect">
            <a:avLst/>
          </a:prstGeom>
        </p:spPr>
      </p:pic>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Experiencing failure</a:t>
            </a:r>
            <a:endParaRPr lang="en-US" sz="2400" b="1" dirty="0">
              <a:solidFill>
                <a:schemeClr val="tx2"/>
              </a:solidFill>
            </a:endParaRPr>
          </a:p>
        </p:txBody>
      </p:sp>
      <p:pic>
        <p:nvPicPr>
          <p:cNvPr id="8" name="Picture 7" descr="jara child pic.jpg"/>
          <p:cNvPicPr>
            <a:picLocks noChangeAspect="1"/>
          </p:cNvPicPr>
          <p:nvPr/>
        </p:nvPicPr>
        <p:blipFill>
          <a:blip r:embed="rId6">
            <a:clrChange>
              <a:clrFrom>
                <a:srgbClr val="C40D0F"/>
              </a:clrFrom>
              <a:clrTo>
                <a:srgbClr val="C40D0F">
                  <a:alpha val="0"/>
                </a:srgbClr>
              </a:clrTo>
            </a:clrChange>
            <a:duotone>
              <a:prstClr val="black"/>
              <a:schemeClr val="accent2">
                <a:tint val="45000"/>
                <a:satMod val="400000"/>
              </a:schemeClr>
            </a:duotone>
          </a:blip>
          <a:stretch>
            <a:fillRect/>
          </a:stretch>
        </p:blipFill>
        <p:spPr>
          <a:xfrm>
            <a:off x="4286248" y="2714620"/>
            <a:ext cx="3143466" cy="3931736"/>
          </a:xfrm>
          <a:prstGeom prst="rect">
            <a:avLst/>
          </a:prstGeom>
        </p:spPr>
      </p:pic>
      <p:pic>
        <p:nvPicPr>
          <p:cNvPr id="6" name="Picture 5" descr="Steel Pole -- iStock_000006245310Small -- Trimmed.jpg"/>
          <p:cNvPicPr>
            <a:picLocks noChangeAspect="1"/>
          </p:cNvPicPr>
          <p:nvPr/>
        </p:nvPicPr>
        <p:blipFill>
          <a:blip r:embed="rId7"/>
          <a:stretch>
            <a:fillRect/>
          </a:stretch>
        </p:blipFill>
        <p:spPr>
          <a:xfrm rot="1625388">
            <a:off x="3730938" y="2275334"/>
            <a:ext cx="297263" cy="5023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Information technology</a:t>
            </a:r>
            <a:endParaRPr lang="en-US" sz="2400" b="1" dirty="0">
              <a:solidFill>
                <a:schemeClr val="tx2"/>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nancil Mail Cover 28 March 2003.jpg"/>
          <p:cNvPicPr>
            <a:picLocks noChangeAspect="1"/>
          </p:cNvPicPr>
          <p:nvPr/>
        </p:nvPicPr>
        <p:blipFill>
          <a:blip r:embed="rId3"/>
          <a:stretch>
            <a:fillRect/>
          </a:stretch>
        </p:blipFill>
        <p:spPr>
          <a:xfrm>
            <a:off x="0" y="1428736"/>
            <a:ext cx="5192359" cy="5429264"/>
          </a:xfrm>
          <a:prstGeom prst="rect">
            <a:avLst/>
          </a:prstGeom>
        </p:spPr>
      </p:pic>
      <p:sp>
        <p:nvSpPr>
          <p:cNvPr id="4" name="Rectangle 3"/>
          <p:cNvSpPr/>
          <p:nvPr/>
        </p:nvSpPr>
        <p:spPr>
          <a:xfrm>
            <a:off x="142844" y="4429132"/>
            <a:ext cx="4643470" cy="642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srcRect/>
          <a:stretch>
            <a:fillRect/>
          </a:stretch>
        </p:blipFill>
        <p:spPr bwMode="auto">
          <a:xfrm>
            <a:off x="5143504" y="1428736"/>
            <a:ext cx="4000497" cy="3883919"/>
          </a:xfrm>
          <a:prstGeom prst="rect">
            <a:avLst/>
          </a:prstGeom>
          <a:noFill/>
          <a:ln w="9525">
            <a:noFill/>
            <a:miter lim="800000"/>
            <a:headEnd/>
            <a:tailEnd/>
          </a:ln>
          <a:effectLst/>
        </p:spPr>
      </p:pic>
      <p:grpSp>
        <p:nvGrpSpPr>
          <p:cNvPr id="11" name="Group 10"/>
          <p:cNvGrpSpPr/>
          <p:nvPr/>
        </p:nvGrpSpPr>
        <p:grpSpPr>
          <a:xfrm>
            <a:off x="4786314" y="5286388"/>
            <a:ext cx="4357686" cy="1077218"/>
            <a:chOff x="4786314" y="5286388"/>
            <a:chExt cx="4357686" cy="1077218"/>
          </a:xfrm>
        </p:grpSpPr>
        <p:sp>
          <p:nvSpPr>
            <p:cNvPr id="5" name="TextBox 4"/>
            <p:cNvSpPr txBox="1"/>
            <p:nvPr/>
          </p:nvSpPr>
          <p:spPr>
            <a:xfrm>
              <a:off x="5286380" y="5286388"/>
              <a:ext cx="3857620" cy="1077218"/>
            </a:xfrm>
            <a:prstGeom prst="rect">
              <a:avLst/>
            </a:prstGeom>
            <a:noFill/>
          </p:spPr>
          <p:txBody>
            <a:bodyPr wrap="square" rtlCol="0">
              <a:spAutoFit/>
            </a:bodyPr>
            <a:lstStyle/>
            <a:p>
              <a:r>
                <a:rPr lang="en-US" sz="1600" b="1" dirty="0" smtClean="0">
                  <a:solidFill>
                    <a:srgbClr val="002060"/>
                  </a:solidFill>
                </a:rPr>
                <a:t>“19 out of 20 E.R.P. (business system) Implementations do NOT deliver what was promised”</a:t>
              </a:r>
              <a:endParaRPr lang="en-US" sz="1600" b="1" dirty="0">
                <a:solidFill>
                  <a:srgbClr val="002060"/>
                </a:solidFill>
              </a:endParaRPr>
            </a:p>
          </p:txBody>
        </p:sp>
        <p:cxnSp>
          <p:nvCxnSpPr>
            <p:cNvPr id="10" name="Straight Arrow Connector 9"/>
            <p:cNvCxnSpPr>
              <a:stCxn id="5" idx="1"/>
            </p:cNvCxnSpPr>
            <p:nvPr/>
          </p:nvCxnSpPr>
          <p:spPr>
            <a:xfrm rot="10800000">
              <a:off x="4786314" y="5786455"/>
              <a:ext cx="500066" cy="38543"/>
            </a:xfrm>
            <a:prstGeom prst="straightConnector1">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grpSp>
      <p:sp>
        <p:nvSpPr>
          <p:cNvPr id="12"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An industry in crisis</a:t>
            </a:r>
            <a:endParaRPr lang="en-US" sz="2400" b="1" dirty="0">
              <a:solidFill>
                <a:schemeClr val="tx2"/>
              </a:solidFill>
            </a:endParaRPr>
          </a:p>
        </p:txBody>
      </p:sp>
      <p:sp>
        <p:nvSpPr>
          <p:cNvPr id="13" name="Rectangle 12"/>
          <p:cNvSpPr/>
          <p:nvPr/>
        </p:nvSpPr>
        <p:spPr>
          <a:xfrm>
            <a:off x="1000100" y="6715148"/>
            <a:ext cx="4143404" cy="1428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000"/>
                                        <p:tgtEl>
                                          <p:spTgt spid="11"/>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3000"/>
                                        <p:tgtEl>
                                          <p:spTgt spid="20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Extreme failures</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5" name="TextBox 4"/>
          <p:cNvSpPr txBox="1"/>
          <p:nvPr/>
        </p:nvSpPr>
        <p:spPr>
          <a:xfrm>
            <a:off x="642910" y="1928802"/>
            <a:ext cx="8143932" cy="2308324"/>
          </a:xfrm>
          <a:prstGeom prst="rect">
            <a:avLst/>
          </a:prstGeom>
          <a:noFill/>
        </p:spPr>
        <p:txBody>
          <a:bodyPr wrap="square" rtlCol="0">
            <a:spAutoFit/>
          </a:bodyPr>
          <a:lstStyle/>
          <a:p>
            <a:pPr marL="342900" indent="-342900">
              <a:buClr>
                <a:schemeClr val="tx2"/>
              </a:buClr>
              <a:buFont typeface="+mj-lt"/>
              <a:buAutoNum type="arabicPeriod"/>
            </a:pPr>
            <a:r>
              <a:rPr lang="en-US" dirty="0" smtClean="0">
                <a:solidFill>
                  <a:schemeClr val="tx2"/>
                </a:solidFill>
              </a:rPr>
              <a:t>Seven years and half a billion dollars  -- international chemicals </a:t>
            </a:r>
            <a:r>
              <a:rPr lang="en-US" dirty="0" smtClean="0">
                <a:solidFill>
                  <a:schemeClr val="tx2"/>
                </a:solidFill>
              </a:rPr>
              <a:t>company</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$400 </a:t>
            </a:r>
            <a:r>
              <a:rPr lang="en-US" dirty="0" smtClean="0">
                <a:solidFill>
                  <a:schemeClr val="tx2"/>
                </a:solidFill>
              </a:rPr>
              <a:t>million -- multinational shoe </a:t>
            </a:r>
            <a:r>
              <a:rPr lang="en-US" dirty="0" smtClean="0">
                <a:solidFill>
                  <a:schemeClr val="tx2"/>
                </a:solidFill>
              </a:rPr>
              <a:t>corporation</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Multinational </a:t>
            </a:r>
            <a:r>
              <a:rPr lang="en-US" dirty="0" smtClean="0">
                <a:solidFill>
                  <a:schemeClr val="tx2"/>
                </a:solidFill>
              </a:rPr>
              <a:t>entertainment giant -- $878 </a:t>
            </a:r>
            <a:r>
              <a:rPr lang="en-US" dirty="0" smtClean="0">
                <a:solidFill>
                  <a:schemeClr val="tx2"/>
                </a:solidFill>
              </a:rPr>
              <a:t>million</a:t>
            </a:r>
          </a:p>
          <a:p>
            <a:pPr marL="342900" indent="-342900">
              <a:buClr>
                <a:schemeClr val="tx2"/>
              </a:buClr>
              <a:buFont typeface="+mj-lt"/>
              <a:buAutoNum type="arabicPeriod"/>
            </a:pPr>
            <a:endParaRPr lang="en-US" dirty="0" smtClean="0">
              <a:solidFill>
                <a:schemeClr val="tx2"/>
              </a:solidFill>
            </a:endParaRPr>
          </a:p>
          <a:p>
            <a:pPr marL="342900" indent="-342900">
              <a:buClr>
                <a:schemeClr val="tx2"/>
              </a:buClr>
              <a:buFont typeface="+mj-lt"/>
              <a:buAutoNum type="arabicPeriod"/>
            </a:pPr>
            <a:r>
              <a:rPr lang="en-US" dirty="0" smtClean="0">
                <a:solidFill>
                  <a:schemeClr val="tx2"/>
                </a:solidFill>
              </a:rPr>
              <a:t>Major </a:t>
            </a:r>
            <a:r>
              <a:rPr lang="en-US" dirty="0" smtClean="0">
                <a:solidFill>
                  <a:schemeClr val="tx2"/>
                </a:solidFill>
              </a:rPr>
              <a:t>supermarket chain -- $195 million</a:t>
            </a:r>
            <a:endParaRPr lang="en-US" dirty="0">
              <a:solidFill>
                <a:schemeClr val="tx2"/>
              </a:solidFill>
            </a:endParaRPr>
          </a:p>
        </p:txBody>
      </p:sp>
      <p:pic>
        <p:nvPicPr>
          <p:cNvPr id="6" name="Picture 5" descr="Delete Key iStock_000007206932XSmall.jpg"/>
          <p:cNvPicPr>
            <a:picLocks noChangeAspect="1"/>
          </p:cNvPicPr>
          <p:nvPr/>
        </p:nvPicPr>
        <p:blipFill>
          <a:blip r:embed="rId3"/>
          <a:stretch>
            <a:fillRect/>
          </a:stretch>
        </p:blipFill>
        <p:spPr>
          <a:xfrm>
            <a:off x="5357818" y="4351654"/>
            <a:ext cx="3786182" cy="25063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2000"/>
                                        <p:tgtEl>
                                          <p:spTgt spid="5">
                                            <p:txEl>
                                              <p:pRg st="2" end="2"/>
                                            </p:txEl>
                                          </p:spTgt>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2000"/>
                                        <p:tgtEl>
                                          <p:spTgt spid="5">
                                            <p:txEl>
                                              <p:pRg st="4" end="4"/>
                                            </p:txEl>
                                          </p:spTgt>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2000"/>
                                        <p:tgtEl>
                                          <p:spTgt spid="5">
                                            <p:txEl>
                                              <p:pRg st="6" end="6"/>
                                            </p:txEl>
                                          </p:spTgt>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1995</TotalTime>
  <Words>2168</Words>
  <Application>Microsoft Office PowerPoint</Application>
  <PresentationFormat>On-screen Show (4:3)</PresentationFormat>
  <Paragraphs>253</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Maximizing Information Technology Value</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James Robertson</cp:lastModifiedBy>
  <cp:revision>112</cp:revision>
  <dcterms:created xsi:type="dcterms:W3CDTF">2009-05-01T08:13:25Z</dcterms:created>
  <dcterms:modified xsi:type="dcterms:W3CDTF">2009-05-19T23:03:31Z</dcterms:modified>
</cp:coreProperties>
</file>